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 saveSubsetFonts="1" autoCompressPictures="0">
  <p:sldMasterIdLst>
    <p:sldMasterId id="2147483750" r:id="rId4"/>
  </p:sldMasterIdLst>
  <p:notesMasterIdLst>
    <p:notesMasterId r:id="rId5"/>
  </p:notesMasterIdLst>
  <p:sldIdLst>
    <p:sldId id="257" r:id="rId6"/>
    <p:sldId id="258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300" r:id="rId25"/>
    <p:sldId id="301" r:id="rId26"/>
    <p:sldId id="313" r:id="rId27"/>
    <p:sldId id="314" r:id="rId28"/>
    <p:sldId id="315" r:id="rId29"/>
    <p:sldId id="316" r:id="rId30"/>
    <p:sldId id="317" r:id="rId31"/>
    <p:sldId id="318" r:id="rId32"/>
    <p:sldId id="319" r:id="rId33"/>
    <p:sldId id="322" r:id="rId34"/>
  </p:sldIdLst>
  <p:sldSz cx="9144000" cy="6858000" type="screen4x3"/>
  <p:notesSz cx="6858000" cy="9144000"/>
  <p:custDataLst>
    <p:tags r:id="rId3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79584" autoAdjust="0"/>
  </p:normalViewPr>
  <p:slideViewPr>
    <p:cSldViewPr snapToGrid="0" snapToObjects="1"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3736200" cy="7373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slide" Target="slides/slide8.xml" /><Relationship Id="rId14" Type="http://schemas.openxmlformats.org/officeDocument/2006/relationships/slide" Target="slides/slide9.xml" /><Relationship Id="rId15" Type="http://schemas.openxmlformats.org/officeDocument/2006/relationships/slide" Target="slides/slide10.xml" /><Relationship Id="rId16" Type="http://schemas.openxmlformats.org/officeDocument/2006/relationships/slide" Target="slides/slide11.xml" /><Relationship Id="rId17" Type="http://schemas.openxmlformats.org/officeDocument/2006/relationships/slide" Target="slides/slide12.xml" /><Relationship Id="rId18" Type="http://schemas.openxmlformats.org/officeDocument/2006/relationships/slide" Target="slides/slide13.xml" /><Relationship Id="rId19" Type="http://schemas.openxmlformats.org/officeDocument/2006/relationships/slide" Target="slides/slide14.xml" /><Relationship Id="rId2" Type="http://schemas.openxmlformats.org/officeDocument/2006/relationships/customXml" Target="../customXml/item2.xml" /><Relationship Id="rId20" Type="http://schemas.openxmlformats.org/officeDocument/2006/relationships/slide" Target="slides/slide15.xml" /><Relationship Id="rId21" Type="http://schemas.openxmlformats.org/officeDocument/2006/relationships/slide" Target="slides/slide16.xml" /><Relationship Id="rId22" Type="http://schemas.openxmlformats.org/officeDocument/2006/relationships/slide" Target="slides/slide17.xml" /><Relationship Id="rId23" Type="http://schemas.openxmlformats.org/officeDocument/2006/relationships/slide" Target="slides/slide18.xml" /><Relationship Id="rId24" Type="http://schemas.openxmlformats.org/officeDocument/2006/relationships/slide" Target="slides/slide19.xml" /><Relationship Id="rId25" Type="http://schemas.openxmlformats.org/officeDocument/2006/relationships/slide" Target="slides/slide20.xml" /><Relationship Id="rId26" Type="http://schemas.openxmlformats.org/officeDocument/2006/relationships/slide" Target="slides/slide21.xml" /><Relationship Id="rId27" Type="http://schemas.openxmlformats.org/officeDocument/2006/relationships/slide" Target="slides/slide22.xml" /><Relationship Id="rId28" Type="http://schemas.openxmlformats.org/officeDocument/2006/relationships/slide" Target="slides/slide23.xml" /><Relationship Id="rId29" Type="http://schemas.openxmlformats.org/officeDocument/2006/relationships/slide" Target="slides/slide24.xml" /><Relationship Id="rId3" Type="http://schemas.openxmlformats.org/officeDocument/2006/relationships/customXml" Target="../customXml/item3.xml" /><Relationship Id="rId30" Type="http://schemas.openxmlformats.org/officeDocument/2006/relationships/slide" Target="slides/slide25.xml" /><Relationship Id="rId31" Type="http://schemas.openxmlformats.org/officeDocument/2006/relationships/slide" Target="slides/slide26.xml" /><Relationship Id="rId32" Type="http://schemas.openxmlformats.org/officeDocument/2006/relationships/slide" Target="slides/slide27.xml" /><Relationship Id="rId33" Type="http://schemas.openxmlformats.org/officeDocument/2006/relationships/slide" Target="slides/slide28.xml" /><Relationship Id="rId34" Type="http://schemas.openxmlformats.org/officeDocument/2006/relationships/slide" Target="slides/slide29.xml" /><Relationship Id="rId35" Type="http://schemas.openxmlformats.org/officeDocument/2006/relationships/tags" Target="tags/tag1.xml" /><Relationship Id="rId36" Type="http://schemas.openxmlformats.org/officeDocument/2006/relationships/presProps" Target="presProps.xml" /><Relationship Id="rId37" Type="http://schemas.openxmlformats.org/officeDocument/2006/relationships/viewProps" Target="viewProps.xml" /><Relationship Id="rId38" Type="http://schemas.openxmlformats.org/officeDocument/2006/relationships/theme" Target="theme/theme1.xml" /><Relationship Id="rId39" Type="http://schemas.openxmlformats.org/officeDocument/2006/relationships/tableStyles" Target="tableStyles.xml" /><Relationship Id="rId4" Type="http://schemas.openxmlformats.org/officeDocument/2006/relationships/slideMaster" Target="slideMasters/slideMaster1.xml" /><Relationship Id="rId5" Type="http://schemas.openxmlformats.org/officeDocument/2006/relationships/notesMaster" Target="notesMasters/notes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F87000-3446-E64A-85D5-D976D6581F39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37330-FDEE-A74E-9565-7EFE1AD8DC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4626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0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4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6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9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3.xml" /><Relationship Id="rId2" Type="http://schemas.openxmlformats.org/officeDocument/2006/relationships/notesMaster" Target="../notesMasters/notesMaster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4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In terms of the architecture and frame formats, PPP can be seen as three different sub-protocols, for framing and lower level capabilities; it is basically HDLC. If you see the frame formats, it is very similar to HDLC. One sub-layer above is LCP, which provides all of the additional functionality in terms of authentication, multilink, and the general establishment configuration and testing of the data link connection. A third protocol is NCP; it is used for establishing and configuring different network layer protocols. It is basically the interface toward the upper layers.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CA366-9A9A-734E-879F-256B4359E69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5025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Translation:</a:t>
            </a:r>
            <a:r>
              <a:rPr lang="en-US" smtClean="0">
                <a:effectLst>
                  <a:outerShdw blurRad="38100" dist="38100" dir="2700000" algn="tl">
                    <a:srgbClr val="808080"/>
                  </a:outerShdw>
                </a:effectLst>
                <a:latin typeface="Arial"/>
              </a:rPr>
              <a:t>  IP </a:t>
            </a:r>
            <a:r>
              <a:rPr lang="en-US" i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and</a:t>
            </a:r>
            <a:r>
              <a:rPr lang="en-US" smtClean="0">
                <a:effectLst>
                  <a:outerShdw blurRad="38100" dist="38100" dir="2700000" algn="tl">
                    <a:srgbClr val="808080"/>
                  </a:outerShdw>
                </a:effectLst>
                <a:latin typeface="Arial"/>
              </a:rPr>
              <a:t> IPX </a:t>
            </a:r>
            <a:r>
              <a:rPr lang="en-US" i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and</a:t>
            </a:r>
            <a:r>
              <a:rPr lang="en-US" smtClean="0">
                <a:effectLst>
                  <a:outerShdw blurRad="38100" dist="38100" dir="2700000" algn="tl">
                    <a:srgbClr val="808080"/>
                  </a:outerShdw>
                </a:effectLst>
                <a:latin typeface="Arial"/>
              </a:rPr>
              <a:t> others, simultaneously, over a single dialup or higher speed WAN link.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30C58-8E9D-6F44-852F-3D5CCA71084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420597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86C03AE-FE1B-7248-9CB4-9135106BD834}" type="slidenum">
              <a:rPr lang="en-US"/>
              <a:t>14</a:t>
            </a:fld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2000" cy="3429000"/>
          </a:xfrm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This exchange takes place in</a:t>
            </a:r>
            <a:r>
              <a:rPr lang="en-US" baseline="0" smtClean="0"/>
              <a:t> </a:t>
            </a:r>
            <a:r>
              <a:rPr lang="en-US" smtClean="0"/>
              <a:t>both directions and when a station has sent and received an acknowledge packet the link</a:t>
            </a:r>
            <a:r>
              <a:rPr lang="en-US" baseline="0" smtClean="0"/>
              <a:t> </a:t>
            </a:r>
            <a:r>
              <a:rPr lang="en-US" smtClean="0"/>
              <a:t>layer is declared open.</a:t>
            </a:r>
          </a:p>
          <a:p>
            <a:endParaRPr lang="en-US" smtClean="0"/>
          </a:p>
          <a:p>
            <a:r>
              <a:rPr lang="en-US" smtClean="0"/>
              <a:t>The other device (let's call it sayâ€¦ device B J) receives the Configure-Request and processes it. It then has three choices of how to respond:</a:t>
            </a:r>
          </a:p>
          <a:p>
            <a:endParaRPr lang="en-US" smtClean="0"/>
          </a:p>
          <a:p>
            <a:r>
              <a:rPr lang="en-US" smtClean="0"/>
              <a:t>If every option in it is acceptable in every way, device B sends back a Configure-Ack (â€œacknowledgeâ€). The negotiation is complete. </a:t>
            </a:r>
          </a:p>
          <a:p>
            <a:endParaRPr lang="en-US" smtClean="0"/>
          </a:p>
          <a:p>
            <a:r>
              <a:rPr lang="en-US" smtClean="0"/>
              <a:t>If all the options that device A sent are valid ones that device B recognizes and is capable of negotiating, but it doesn't accept the values device A sent, then device B returns a Configure-Nak (â€œnegative acknowledgeâ€) frame. This message includes a copy of each configuration option that B found unacceptable. </a:t>
            </a:r>
          </a:p>
          <a:p>
            <a:endParaRPr lang="en-US" smtClean="0"/>
          </a:p>
          <a:p>
            <a:r>
              <a:rPr lang="en-US" smtClean="0"/>
              <a:t>If any of the options that A sent were either unrecognized by B, or represent ways of using the link that B considers not only unacceptable but not even subject to negotiation, it returns a Configure-Reject containing each of the objectionable options.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CA366-9A9A-734E-879F-256B4359E69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607359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PPP can terminate the link at any time. This might happen because of the loss of the carrier, authentication failure, link quality failure, the expiration of an idle-period timer, or the administrative closing of the link. </a:t>
            </a:r>
          </a:p>
          <a:p>
            <a:endParaRPr lang="en-US" smtClean="0"/>
          </a:p>
          <a:p>
            <a:r>
              <a:rPr lang="en-US" smtClean="0"/>
              <a:t>The device initiating the shutdown (which may not be the one that initiated the link in the first place) sends a Terminate-Request message. The other device replies back with a Terminate-Ack.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CA366-9A9A-734E-879F-256B4359E69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41930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With PAP, the device to be authenticated starts the message exchange by sending a clear text password, claiming to be legitimate.</a:t>
            </a:r>
          </a:p>
          <a:p>
            <a:r>
              <a:rPr lang="en-US" smtClean="0"/>
              <a:t>The device at the other end of PPP link compares the password with its own password and if the password is correct, sends back an acknowledgement. </a:t>
            </a:r>
          </a:p>
          <a:p>
            <a:r>
              <a:rPr lang="en-US" smtClean="0"/>
              <a:t>The authentication process is one way and one or both devices can authenticate each other separately. </a:t>
            </a:r>
          </a:p>
          <a:p>
            <a:r>
              <a:rPr lang="en-US" smtClean="0"/>
              <a:t>PAP is simple in operation as well as configuration but it is insecure because the password is sent in clear text and can be sniffed.</a:t>
            </a:r>
          </a:p>
          <a:p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AC41EE-D456-9747-B94A-C94BC245777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63622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de-DE" smtClean="0">
                <a:latin typeface="+mn-lt"/>
                <a:cs typeface="Calibri"/>
              </a:rPr>
              <a:t>After the PPP link establishment phase is complete, a </a:t>
            </a:r>
            <a:r>
              <a:rPr lang="de-DE" b="1" err="1" smtClean="0">
                <a:latin typeface="+mn-lt"/>
                <a:cs typeface="Calibri"/>
              </a:rPr>
              <a:t>username/password pair is repeatedly sent</a:t>
            </a:r>
            <a:r>
              <a:rPr lang="de-DE" smtClean="0">
                <a:latin typeface="+mn-lt"/>
                <a:cs typeface="Calibri"/>
              </a:rPr>
              <a:t> by the remote node across the link until authentication is acknowledged or the connection is terminated.   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AC41EE-D456-9747-B94A-C94BC245777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2576767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4294967295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90A3-A407-3348-B873-C68E8818E2B3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90A3-A407-3348-B873-C68E8818E2B3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08941-3195-174E-A426-184B6B9859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90A3-A407-3348-B873-C68E8818E2B3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08941-3195-174E-A426-184B6B9859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90A3-A407-3348-B873-C68E8818E2B3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08941-3195-174E-A426-184B6B98593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429496729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90A3-A407-3348-B873-C68E8818E2B3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D608941-3195-174E-A426-184B6B98593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90A3-A407-3348-B873-C68E8818E2B3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08941-3195-174E-A426-184B6B98593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90A3-A407-3348-B873-C68E8818E2B3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08941-3195-174E-A426-184B6B98593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90A3-A407-3348-B873-C68E8818E2B3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08941-3195-174E-A426-184B6B9859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90A3-A407-3348-B873-C68E8818E2B3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08941-3195-174E-A426-184B6B9859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4294967295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90A3-A407-3348-B873-C68E8818E2B3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90A3-A407-3348-B873-C68E8818E2B3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D608941-3195-174E-A426-184B6B98593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4294967295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E1790A3-A407-3348-B873-C68E8818E2B3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D608941-3195-174E-A426-184B6B98593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ransition/>
  <p:timing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2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6.jpe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3.xml" /><Relationship Id="rId3" Type="http://schemas.openxmlformats.org/officeDocument/2006/relationships/image" Target="../media/image7.jpeg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8.jpeg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4.xml" /><Relationship Id="rId3" Type="http://schemas.openxmlformats.org/officeDocument/2006/relationships/image" Target="../media/image9.jpeg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0.jpeg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5.xml" /><Relationship Id="rId3" Type="http://schemas.openxmlformats.org/officeDocument/2006/relationships/image" Target="../media/image11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2.jpeg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3.jpeg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4.jpeg" /><Relationship Id="rId3" Type="http://schemas.openxmlformats.org/officeDocument/2006/relationships/image" Target="../media/image15.jpeg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Relationship Id="rId2" Type="http://schemas.openxmlformats.org/officeDocument/2006/relationships/notesSlide" Target="../notesSlides/notesSlide6.xml" /><Relationship Id="rId3" Type="http://schemas.openxmlformats.org/officeDocument/2006/relationships/image" Target="../media/image16.jpeg" /><Relationship Id="rId4" Type="http://schemas.openxmlformats.org/officeDocument/2006/relationships/image" Target="../media/image17.jpeg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7.xm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5.jpeg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8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3.jpe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jpe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5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PPP Protocol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Presenting by:- </a:t>
            </a:r>
          </a:p>
          <a:p>
            <a:pPr>
              <a:buNone/>
            </a:pPr>
            <a:r>
              <a:rPr lang="en-US" smtClean="0"/>
              <a:t>    Varsha Rani</a:t>
            </a:r>
          </a:p>
          <a:p>
            <a:pPr>
              <a:buNone/>
            </a:pPr>
            <a:r>
              <a:rPr lang="en-US" smtClean="0"/>
              <a:t>    Assistant Prof. in Deptt. Of CSE</a:t>
            </a:r>
          </a:p>
          <a:p>
            <a:pPr>
              <a:buNone/>
            </a:pPr>
            <a:r>
              <a:rPr lang="en-US" smtClean="0"/>
              <a:t>     CDLSIET Panniwala mota (Sirsa)</a:t>
            </a:r>
          </a:p>
          <a:p>
            <a:pPr>
              <a:buNone/>
            </a:pPr>
            <a:endParaRPr lang="en-US" smtClean="0"/>
          </a:p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40050088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199" y="596944"/>
            <a:ext cx="6508377" cy="1143000"/>
          </a:xfrm>
        </p:spPr>
        <p:txBody>
          <a:bodyPr/>
          <a:lstStyle/>
          <a:p>
            <a:r>
              <a:rPr lang="en-US" smtClean="0"/>
              <a:t>PPP Components</a:t>
            </a:r>
            <a:endParaRPr lang="en-US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  <p:sp>
        <p:nvSpPr>
          <p:cNvPr id="2140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199" y="2209800"/>
            <a:ext cx="8189565" cy="3916363"/>
          </a:xfrm>
        </p:spPr>
        <p:txBody>
          <a:bodyPr>
            <a:normAutofit lnSpcReduction="10000"/>
          </a:bodyPr>
          <a:lstStyle/>
          <a:p>
            <a:pPr marL="457200" lvl="1" indent="0" eaLnBrk="1" hangingPunct="1">
              <a:buNone/>
              <a:defRPr/>
            </a:pPr>
            <a:r>
              <a:rPr lang="en-US" smtClean="0">
                <a:latin typeface="Arial"/>
                <a:cs typeface="Arial"/>
              </a:rPr>
              <a:t>Three main components:</a:t>
            </a:r>
          </a:p>
          <a:p>
            <a:pPr lvl="1" eaLnBrk="1" hangingPunct="1">
              <a:defRPr/>
            </a:pPr>
            <a:r>
              <a:rPr lang="en-US" smtClean="0">
                <a:solidFill>
                  <a:srgbClr val="0000FF"/>
                </a:solidFill>
                <a:latin typeface="Arial"/>
                <a:cs typeface="Arial"/>
              </a:rPr>
              <a:t>HDLC:</a:t>
            </a:r>
          </a:p>
          <a:p>
            <a:pPr lvl="2" eaLnBrk="1" hangingPunct="1">
              <a:defRPr/>
            </a:pPr>
            <a:r>
              <a:rPr lang="en-US" smtClean="0">
                <a:latin typeface="Arial"/>
                <a:cs typeface="Arial"/>
              </a:rPr>
              <a:t>HDLC protocol for encapsulating datagrams over point-to-point links.</a:t>
            </a:r>
          </a:p>
          <a:p>
            <a:pPr lvl="1" eaLnBrk="1" hangingPunct="1">
              <a:defRPr/>
            </a:pPr>
            <a:r>
              <a:rPr lang="en-US" smtClean="0">
                <a:solidFill>
                  <a:srgbClr val="0000FF"/>
                </a:solidFill>
                <a:latin typeface="Arial"/>
                <a:cs typeface="Arial"/>
              </a:rPr>
              <a:t>LCP:</a:t>
            </a:r>
          </a:p>
          <a:p>
            <a:pPr lvl="2">
              <a:defRPr/>
            </a:pPr>
            <a:r>
              <a:rPr lang="en-US" smtClean="0">
                <a:latin typeface="Arial"/>
                <a:cs typeface="Arial"/>
              </a:rPr>
              <a:t>To </a:t>
            </a:r>
            <a:r>
              <a:rPr lang="en-US" smtClean="0">
                <a:solidFill>
                  <a:srgbClr val="FF6600"/>
                </a:solidFill>
                <a:latin typeface="Arial"/>
                <a:cs typeface="Arial"/>
              </a:rPr>
              <a:t>establish</a:t>
            </a:r>
            <a:r>
              <a:rPr lang="en-US" smtClean="0">
                <a:latin typeface="Arial"/>
                <a:cs typeface="Arial"/>
              </a:rPr>
              <a:t>, </a:t>
            </a:r>
            <a:r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configure</a:t>
            </a:r>
            <a:r>
              <a:rPr lang="en-US" smtClean="0">
                <a:latin typeface="Arial"/>
                <a:cs typeface="Arial"/>
              </a:rPr>
              <a:t>, </a:t>
            </a:r>
            <a:r>
              <a:rPr lang="en-US" smtClean="0">
                <a:solidFill>
                  <a:srgbClr val="008000"/>
                </a:solidFill>
                <a:latin typeface="Arial"/>
                <a:cs typeface="Arial"/>
              </a:rPr>
              <a:t>maintain</a:t>
            </a:r>
            <a:r>
              <a:rPr lang="en-US" smtClean="0">
                <a:latin typeface="Arial"/>
                <a:cs typeface="Arial"/>
              </a:rPr>
              <a:t> and </a:t>
            </a:r>
            <a:r>
              <a:rPr lang="en-US" smtClean="0">
                <a:solidFill>
                  <a:srgbClr val="3366FF"/>
                </a:solidFill>
                <a:latin typeface="Arial"/>
                <a:cs typeface="Arial"/>
              </a:rPr>
              <a:t>terminate </a:t>
            </a:r>
            <a:r>
              <a:rPr lang="en-US">
                <a:latin typeface="Arial"/>
                <a:cs typeface="Arial"/>
              </a:rPr>
              <a:t>the data link connecti</a:t>
            </a:r>
            <a:r>
              <a:rPr lang="en-US" smtClean="0">
                <a:latin typeface="Arial"/>
                <a:cs typeface="Arial"/>
              </a:rPr>
              <a:t>on.</a:t>
            </a:r>
          </a:p>
          <a:p>
            <a:pPr lvl="1" eaLnBrk="1" hangingPunct="1">
              <a:defRPr/>
            </a:pPr>
            <a:r>
              <a:rPr lang="en-US" smtClean="0">
                <a:solidFill>
                  <a:srgbClr val="0000FF"/>
                </a:solidFill>
                <a:latin typeface="Arial"/>
                <a:cs typeface="Arial"/>
              </a:rPr>
              <a:t>NCPs:</a:t>
            </a:r>
          </a:p>
          <a:p>
            <a:pPr lvl="2" eaLnBrk="1" hangingPunct="1">
              <a:defRPr/>
            </a:pPr>
            <a:r>
              <a:rPr lang="en-US" smtClean="0">
                <a:latin typeface="Arial"/>
                <a:cs typeface="Arial"/>
              </a:rPr>
              <a:t>Family of NCPs for establishing and configuring different network layer protocols. </a:t>
            </a:r>
          </a:p>
          <a:p>
            <a:pPr lvl="2">
              <a:defRPr/>
            </a:pPr>
            <a:r>
              <a:rPr lang="en-US">
                <a:latin typeface="Arial"/>
                <a:cs typeface="Arial"/>
              </a:rPr>
              <a:t>Allows simultaneous use of multiple Network layer protocols</a:t>
            </a:r>
          </a:p>
          <a:p>
            <a:pPr lvl="2" eaLnBrk="1" hangingPunct="1">
              <a:defRPr/>
            </a:pPr>
            <a:endParaRPr lang="en-US" smtClean="0"/>
          </a:p>
          <a:p>
            <a:pPr lvl="2" eaLnBrk="1" hangingPunct="1">
              <a:defRPr/>
            </a:pPr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2238113879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smtClean="0"/>
              <a:t>Encapsulation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199" y="2209800"/>
            <a:ext cx="8282943" cy="3916363"/>
          </a:xfrm>
        </p:spPr>
        <p:txBody>
          <a:bodyPr/>
          <a:lstStyle/>
          <a:p>
            <a:r>
              <a:rPr lang="en-US">
                <a:latin typeface="Arial"/>
                <a:cs typeface="Arial"/>
              </a:rPr>
              <a:t>PPP defines </a:t>
            </a:r>
            <a:r>
              <a:rPr lang="en-US">
                <a:solidFill>
                  <a:schemeClr val="accent6"/>
                </a:solidFill>
                <a:latin typeface="Arial"/>
                <a:cs typeface="Arial"/>
              </a:rPr>
              <a:t>a Protocol Type </a:t>
            </a:r>
            <a:r>
              <a:rPr lang="en-US">
                <a:latin typeface="Arial"/>
                <a:cs typeface="Arial"/>
              </a:rPr>
              <a:t>field</a:t>
            </a:r>
            <a:r>
              <a:rPr lang="en-US" smtClean="0">
                <a:latin typeface="Arial"/>
                <a:cs typeface="Arial"/>
              </a:rPr>
              <a:t>.</a:t>
            </a:r>
          </a:p>
          <a:p>
            <a:r>
              <a:rPr lang="en-US" smtClean="0">
                <a:latin typeface="Arial"/>
                <a:cs typeface="Arial"/>
              </a:rPr>
              <a:t>The </a:t>
            </a:r>
            <a:r>
              <a:rPr lang="en-US">
                <a:latin typeface="Arial"/>
                <a:cs typeface="Arial"/>
              </a:rPr>
              <a:t>protocol type field identifies the type of packet inside the frame</a:t>
            </a:r>
            <a:r>
              <a:rPr lang="en-US" smtClean="0">
                <a:latin typeface="Arial"/>
                <a:cs typeface="Arial"/>
              </a:rPr>
              <a:t>,. </a:t>
            </a:r>
            <a:r>
              <a:rPr lang="en-US">
                <a:latin typeface="Arial"/>
                <a:cs typeface="Arial"/>
              </a:rPr>
              <a:t>The following shows a PPP frame.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72048"/>
            <a:ext cx="9144000" cy="215411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22716435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3863" y="262012"/>
            <a:ext cx="7556313" cy="1116106"/>
          </a:xfrm>
        </p:spPr>
        <p:txBody>
          <a:bodyPr/>
          <a:lstStyle/>
          <a:p>
            <a:r>
              <a:rPr lang="en-US" smtClean="0"/>
              <a:t>PPP </a:t>
            </a:r>
            <a:r>
              <a:rPr lang="en-US"/>
              <a:t>Data Frame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3863" y="2249094"/>
            <a:ext cx="8145550" cy="41449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0000"/>
                </a:solidFill>
                <a:latin typeface="Arial"/>
                <a:cs typeface="Arial"/>
              </a:rPr>
              <a:t>Flag:</a:t>
            </a:r>
            <a:r>
              <a:rPr lang="en-US">
                <a:latin typeface="Arial"/>
                <a:cs typeface="Arial"/>
              </a:rPr>
              <a:t> delimiter (framing)</a:t>
            </a:r>
          </a:p>
          <a:p>
            <a:r>
              <a:rPr lang="en-US">
                <a:solidFill>
                  <a:srgbClr val="FF0000"/>
                </a:solidFill>
                <a:latin typeface="Arial"/>
                <a:cs typeface="Arial"/>
              </a:rPr>
              <a:t>Address:</a:t>
            </a:r>
            <a:r>
              <a:rPr lang="en-US">
                <a:latin typeface="Arial"/>
                <a:cs typeface="Arial"/>
              </a:rPr>
              <a:t>  does nothing (only one option)</a:t>
            </a:r>
          </a:p>
          <a:p>
            <a:r>
              <a:rPr lang="en-US">
                <a:solidFill>
                  <a:srgbClr val="FF0000"/>
                </a:solidFill>
                <a:latin typeface="Arial"/>
                <a:cs typeface="Arial"/>
              </a:rPr>
              <a:t>Control:</a:t>
            </a:r>
            <a:r>
              <a:rPr lang="en-US">
                <a:latin typeface="Arial"/>
                <a:cs typeface="Arial"/>
              </a:rPr>
              <a:t> does nothing; in the future possible multiple control fields</a:t>
            </a:r>
          </a:p>
          <a:p>
            <a:r>
              <a:rPr lang="en-US">
                <a:solidFill>
                  <a:srgbClr val="FF0000"/>
                </a:solidFill>
                <a:latin typeface="Arial"/>
                <a:cs typeface="Arial"/>
              </a:rPr>
              <a:t>Protocol:</a:t>
            </a:r>
            <a:r>
              <a:rPr lang="en-US">
                <a:latin typeface="Arial"/>
                <a:cs typeface="Arial"/>
              </a:rPr>
              <a:t> upper layer protocol to which frame delivered (eg, PPP-LCP, IP, IPCP, etc</a:t>
            </a:r>
            <a:r>
              <a:rPr lang="en-US" smtClean="0">
                <a:latin typeface="Arial"/>
                <a:cs typeface="Arial"/>
              </a:rPr>
              <a:t>)</a:t>
            </a:r>
          </a:p>
          <a:p>
            <a:r>
              <a:rPr lang="en-US" smtClean="0">
                <a:solidFill>
                  <a:srgbClr val="FF0000"/>
                </a:solidFill>
                <a:latin typeface="Arial"/>
                <a:cs typeface="Arial"/>
              </a:rPr>
              <a:t>Data:</a:t>
            </a:r>
            <a:r>
              <a:rPr lang="en-US" smtClean="0">
                <a:latin typeface="Arial"/>
                <a:cs typeface="Arial"/>
              </a:rPr>
              <a:t> </a:t>
            </a:r>
            <a:r>
              <a:rPr lang="en-US">
                <a:latin typeface="Arial"/>
                <a:cs typeface="Arial"/>
              </a:rPr>
              <a:t>upper layer data being carried</a:t>
            </a:r>
          </a:p>
          <a:p>
            <a:r>
              <a:rPr lang="en-US" smtClean="0">
                <a:solidFill>
                  <a:srgbClr val="FF0000"/>
                </a:solidFill>
                <a:latin typeface="Arial"/>
                <a:cs typeface="Arial"/>
              </a:rPr>
              <a:t>FCS:</a:t>
            </a:r>
            <a:r>
              <a:rPr lang="en-US" smtClean="0">
                <a:latin typeface="Arial"/>
                <a:cs typeface="Arial"/>
              </a:rPr>
              <a:t>  </a:t>
            </a:r>
            <a:r>
              <a:rPr lang="en-US">
                <a:latin typeface="Arial"/>
                <a:cs typeface="Arial"/>
              </a:rPr>
              <a:t>cyclic redundancy check for error detection</a:t>
            </a:r>
          </a:p>
          <a:p>
            <a:pPr marL="0" indent="0">
              <a:buNone/>
            </a:pPr>
            <a:r>
              <a:rPr lang="en-US" smtClean="0"/>
              <a:t> 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05782717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/>
              <a:t>Byte Stuffing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199" y="2209800"/>
            <a:ext cx="8096188" cy="3916363"/>
          </a:xfrm>
        </p:spPr>
        <p:txBody>
          <a:bodyPr>
            <a:normAutofit fontScale="85000" lnSpcReduction="10000"/>
          </a:bodyPr>
          <a:lstStyle/>
          <a:p>
            <a:r>
              <a:rPr lang="en-US" smtClean="0">
                <a:latin typeface="Arial"/>
                <a:cs typeface="Arial"/>
              </a:rPr>
              <a:t>One of </a:t>
            </a:r>
            <a:r>
              <a:rPr lang="en-US">
                <a:latin typeface="Arial"/>
                <a:cs typeface="Arial"/>
              </a:rPr>
              <a:t>PPP </a:t>
            </a:r>
            <a:r>
              <a:rPr lang="en-US" smtClean="0">
                <a:latin typeface="Arial"/>
                <a:cs typeface="Arial"/>
              </a:rPr>
              <a:t>design requirements is </a:t>
            </a:r>
            <a:r>
              <a:rPr lang="en-US" smtClean="0">
                <a:solidFill>
                  <a:schemeClr val="accent6"/>
                </a:solidFill>
                <a:latin typeface="Arial"/>
                <a:cs typeface="Arial"/>
              </a:rPr>
              <a:t>data transparency</a:t>
            </a:r>
            <a:r>
              <a:rPr lang="en-US" smtClean="0">
                <a:solidFill>
                  <a:srgbClr val="FF0000"/>
                </a:solidFill>
                <a:latin typeface="Arial"/>
                <a:cs typeface="Arial"/>
              </a:rPr>
              <a:t>.</a:t>
            </a:r>
          </a:p>
          <a:p>
            <a:r>
              <a:rPr lang="en-US" smtClean="0">
                <a:solidFill>
                  <a:schemeClr val="tx1"/>
                </a:solidFill>
                <a:latin typeface="Arial"/>
                <a:cs typeface="Arial"/>
              </a:rPr>
              <a:t>Transparency </a:t>
            </a:r>
            <a:r>
              <a:rPr lang="en-US" smtClean="0">
                <a:latin typeface="Arial"/>
                <a:cs typeface="Arial"/>
              </a:rPr>
              <a:t>means carrying </a:t>
            </a:r>
            <a:r>
              <a:rPr lang="en-US">
                <a:latin typeface="Arial"/>
                <a:cs typeface="Arial"/>
              </a:rPr>
              <a:t>any </a:t>
            </a:r>
            <a:r>
              <a:rPr lang="en-US" smtClean="0">
                <a:latin typeface="Arial"/>
                <a:cs typeface="Arial"/>
              </a:rPr>
              <a:t>bit pattern </a:t>
            </a:r>
            <a:r>
              <a:rPr lang="en-US">
                <a:latin typeface="Arial"/>
                <a:cs typeface="Arial"/>
              </a:rPr>
              <a:t>in the data </a:t>
            </a:r>
            <a:r>
              <a:rPr lang="en-US" smtClean="0">
                <a:latin typeface="Arial"/>
                <a:cs typeface="Arial"/>
              </a:rPr>
              <a:t>field</a:t>
            </a:r>
          </a:p>
          <a:p>
            <a:pPr lvl="1"/>
            <a:r>
              <a:rPr lang="en-US" smtClean="0">
                <a:latin typeface="Arial"/>
                <a:cs typeface="Arial"/>
              </a:rPr>
              <a:t>data </a:t>
            </a:r>
            <a:r>
              <a:rPr lang="en-US">
                <a:latin typeface="Arial"/>
                <a:cs typeface="Arial"/>
              </a:rPr>
              <a:t>field must be allowed to include flag pattern  &lt;01111110&gt;</a:t>
            </a:r>
          </a:p>
          <a:p>
            <a:pPr lvl="1"/>
            <a:r>
              <a:rPr lang="en-US" u="sng">
                <a:solidFill>
                  <a:srgbClr val="FF0000"/>
                </a:solidFill>
                <a:latin typeface="Arial"/>
                <a:cs typeface="Arial"/>
              </a:rPr>
              <a:t>Q:</a:t>
            </a:r>
            <a:r>
              <a:rPr lang="en-US">
                <a:latin typeface="Arial"/>
                <a:cs typeface="Arial"/>
              </a:rPr>
              <a:t> is received &lt;01111110&gt; data or flag?</a:t>
            </a:r>
          </a:p>
          <a:p>
            <a:pPr marL="0" indent="0">
              <a:buNone/>
            </a:pPr>
            <a:endParaRPr lang="en-US" sz="2000">
              <a:latin typeface="Arial"/>
              <a:cs typeface="Arial"/>
            </a:endParaRPr>
          </a:p>
          <a:p>
            <a:r>
              <a:rPr lang="en-US">
                <a:solidFill>
                  <a:schemeClr val="accent2"/>
                </a:solidFill>
                <a:latin typeface="Arial"/>
                <a:cs typeface="Arial"/>
              </a:rPr>
              <a:t>Sender:</a:t>
            </a:r>
            <a:r>
              <a:rPr lang="en-US">
                <a:latin typeface="Arial"/>
                <a:cs typeface="Arial"/>
              </a:rPr>
              <a:t> adds (</a:t>
            </a:r>
            <a:r>
              <a:rPr lang="ja-JP" altLang="en-US">
                <a:latin typeface="Arial"/>
                <a:cs typeface="Arial"/>
              </a:rPr>
              <a:t>“</a:t>
            </a:r>
            <a:r>
              <a:rPr lang="en-US">
                <a:latin typeface="Arial"/>
                <a:cs typeface="Arial"/>
              </a:rPr>
              <a:t>stuffs</a:t>
            </a:r>
            <a:r>
              <a:rPr lang="ja-JP" altLang="en-US">
                <a:latin typeface="Arial"/>
                <a:cs typeface="Arial"/>
              </a:rPr>
              <a:t>”</a:t>
            </a:r>
            <a:r>
              <a:rPr lang="en-US">
                <a:latin typeface="Arial"/>
                <a:cs typeface="Arial"/>
              </a:rPr>
              <a:t>) extra &lt; 01111110&gt; byte after each &lt; 01111110&gt; </a:t>
            </a:r>
            <a:r>
              <a:rPr lang="en-US" i="1">
                <a:solidFill>
                  <a:srgbClr val="FF0000"/>
                </a:solidFill>
                <a:latin typeface="Arial"/>
                <a:cs typeface="Arial"/>
              </a:rPr>
              <a:t>data  </a:t>
            </a:r>
            <a:r>
              <a:rPr lang="en-US">
                <a:latin typeface="Arial"/>
                <a:cs typeface="Arial"/>
              </a:rPr>
              <a:t>byte</a:t>
            </a:r>
          </a:p>
          <a:p>
            <a:r>
              <a:rPr lang="en-US">
                <a:solidFill>
                  <a:schemeClr val="accent2"/>
                </a:solidFill>
                <a:latin typeface="Arial"/>
                <a:cs typeface="Arial"/>
              </a:rPr>
              <a:t>Receiver:</a:t>
            </a:r>
            <a:r>
              <a:rPr lang="en-US">
                <a:latin typeface="Arial"/>
                <a:cs typeface="Arial"/>
              </a:rPr>
              <a:t> </a:t>
            </a:r>
          </a:p>
          <a:p>
            <a:pPr lvl="1"/>
            <a:r>
              <a:rPr lang="en-US">
                <a:latin typeface="Arial"/>
                <a:cs typeface="Arial"/>
              </a:rPr>
              <a:t>two 01111110 bytes in a row: discard first byte, continue data reception</a:t>
            </a:r>
          </a:p>
          <a:p>
            <a:pPr lvl="1"/>
            <a:r>
              <a:rPr lang="en-US">
                <a:latin typeface="Arial"/>
                <a:cs typeface="Arial"/>
              </a:rPr>
              <a:t>single 01111110: flag byte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91851279"/>
      </p:ext>
    </p:extLst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199" y="204791"/>
            <a:ext cx="6508377" cy="1143000"/>
          </a:xfrm>
        </p:spPr>
        <p:txBody>
          <a:bodyPr/>
          <a:lstStyle/>
          <a:p>
            <a:r>
              <a:rPr lang="en-US"/>
              <a:t>Byte Stuffing</a:t>
            </a:r>
          </a:p>
        </p:txBody>
      </p:sp>
      <p:pic>
        <p:nvPicPr>
          <p:cNvPr id="18435" name="Picture 3" descr="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95084" y="2411413"/>
            <a:ext cx="5995987" cy="21636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403225" y="2191052"/>
            <a:ext cx="11557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Comic Sans MS" charset="0"/>
              </a:rPr>
              <a:t>flag byte</a:t>
            </a:r>
          </a:p>
          <a:p>
            <a:pPr eaLnBrk="0" hangingPunct="0"/>
            <a:r>
              <a:rPr lang="en-US">
                <a:latin typeface="Comic Sans MS" charset="0"/>
              </a:rPr>
              <a:t>pattern</a:t>
            </a:r>
          </a:p>
          <a:p>
            <a:pPr eaLnBrk="0" hangingPunct="0"/>
            <a:r>
              <a:rPr lang="en-US">
                <a:latin typeface="Comic Sans MS" charset="0"/>
              </a:rPr>
              <a:t>in data</a:t>
            </a:r>
          </a:p>
          <a:p>
            <a:pPr eaLnBrk="0" hangingPunct="0"/>
            <a:r>
              <a:rPr lang="en-US">
                <a:latin typeface="Comic Sans MS" charset="0"/>
              </a:rPr>
              <a:t>to send</a:t>
            </a:r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1436296" y="2656983"/>
            <a:ext cx="917575" cy="258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4013200" y="5319699"/>
            <a:ext cx="2824163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>
                <a:latin typeface="Comic Sans MS" charset="0"/>
              </a:rPr>
              <a:t>flag byte pattern plus</a:t>
            </a:r>
          </a:p>
          <a:p>
            <a:pPr eaLnBrk="0" hangingPunct="0"/>
            <a:r>
              <a:rPr lang="en-US">
                <a:latin typeface="Comic Sans MS" charset="0"/>
              </a:rPr>
              <a:t>stuffed byte in transmitted  data</a:t>
            </a:r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 flipH="1" flipV="1">
            <a:off x="4021138" y="4833938"/>
            <a:ext cx="504825" cy="363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 flipV="1">
            <a:off x="5491163" y="4740275"/>
            <a:ext cx="423862" cy="528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77119459"/>
      </p:ext>
    </p:extLst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71639"/>
            <a:ext cx="6508377" cy="1143000"/>
          </a:xfrm>
        </p:spPr>
        <p:txBody>
          <a:bodyPr/>
          <a:lstStyle/>
          <a:p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LCP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98474" y="2755038"/>
            <a:ext cx="8073588" cy="3572940"/>
          </a:xfrm>
        </p:spPr>
        <p:txBody>
          <a:bodyPr>
            <a:normAutofit fontScale="92500" lnSpcReduction="10000"/>
          </a:bodyPr>
          <a:lstStyle/>
          <a:p>
            <a:r>
              <a:rPr lang="en-US">
                <a:solidFill>
                  <a:srgbClr val="FF6600"/>
                </a:solidFill>
                <a:latin typeface="Arial"/>
                <a:cs typeface="Arial"/>
              </a:rPr>
              <a:t>Link </a:t>
            </a:r>
            <a:r>
              <a:rPr lang="en-US" smtClean="0">
                <a:solidFill>
                  <a:srgbClr val="FF6600"/>
                </a:solidFill>
                <a:latin typeface="Arial"/>
                <a:cs typeface="Arial"/>
              </a:rPr>
              <a:t>establish: </a:t>
            </a:r>
            <a:r>
              <a:rPr lang="en-US">
                <a:latin typeface="Arial"/>
                <a:cs typeface="Arial"/>
              </a:rPr>
              <a:t>The process of </a:t>
            </a:r>
            <a:r>
              <a:rPr lang="en-US" smtClean="0">
                <a:latin typeface="Arial"/>
                <a:cs typeface="Arial"/>
              </a:rPr>
              <a:t>bringing </a:t>
            </a:r>
            <a:r>
              <a:rPr lang="en-US">
                <a:latin typeface="Arial"/>
                <a:cs typeface="Arial"/>
              </a:rPr>
              <a:t>up the PPP link before any other protocols can begin transmission</a:t>
            </a:r>
            <a:r>
              <a:rPr lang="en-US" smtClean="0">
                <a:latin typeface="Arial"/>
                <a:cs typeface="Arial"/>
              </a:rPr>
              <a:t>.</a:t>
            </a:r>
            <a:endParaRPr lang="en-US">
              <a:solidFill>
                <a:srgbClr val="FF6600"/>
              </a:solidFill>
              <a:latin typeface="Arial"/>
              <a:cs typeface="Arial"/>
            </a:endParaRPr>
          </a:p>
          <a:p>
            <a:r>
              <a:rPr lang="en-US" smtClean="0">
                <a:solidFill>
                  <a:schemeClr val="accent2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Link configuration</a:t>
            </a:r>
            <a:r>
              <a:rPr lang="en-US">
                <a:latin typeface="Arial"/>
                <a:cs typeface="Arial"/>
              </a:rPr>
              <a:t>: The process of negotiating and </a:t>
            </a:r>
            <a:r>
              <a:rPr lang="en-US" smtClean="0">
                <a:latin typeface="Arial"/>
                <a:cs typeface="Arial"/>
              </a:rPr>
              <a:t>setting </a:t>
            </a:r>
            <a:r>
              <a:rPr lang="en-US">
                <a:latin typeface="Arial"/>
                <a:cs typeface="Arial"/>
              </a:rPr>
              <a:t>up </a:t>
            </a:r>
            <a:r>
              <a:rPr lang="en-US" smtClean="0">
                <a:latin typeface="Arial"/>
                <a:cs typeface="Arial"/>
              </a:rPr>
              <a:t>the </a:t>
            </a:r>
            <a:r>
              <a:rPr lang="en-US" i="1">
                <a:latin typeface="Arial"/>
                <a:cs typeface="Arial"/>
              </a:rPr>
              <a:t>parameters</a:t>
            </a:r>
            <a:r>
              <a:rPr lang="en-US">
                <a:latin typeface="Arial"/>
                <a:cs typeface="Arial"/>
              </a:rPr>
              <a:t> of a link. </a:t>
            </a:r>
          </a:p>
          <a:p>
            <a:r>
              <a:rPr lang="en-US">
                <a:solidFill>
                  <a:srgbClr val="008000"/>
                </a:solidFill>
                <a:latin typeface="Arial"/>
                <a:cs typeface="Arial"/>
              </a:rPr>
              <a:t>Link </a:t>
            </a:r>
            <a:r>
              <a:rPr lang="en-US" smtClean="0">
                <a:solidFill>
                  <a:srgbClr val="008000"/>
                </a:solidFill>
                <a:latin typeface="Arial"/>
                <a:cs typeface="Arial"/>
              </a:rPr>
              <a:t>maintenance</a:t>
            </a:r>
            <a:r>
              <a:rPr lang="en-US">
                <a:latin typeface="Arial"/>
                <a:cs typeface="Arial"/>
              </a:rPr>
              <a:t>: The process of managing an opened link. </a:t>
            </a:r>
          </a:p>
          <a:p>
            <a:r>
              <a:rPr lang="en-US">
                <a:solidFill>
                  <a:srgbClr val="3366FF"/>
                </a:solidFill>
                <a:latin typeface="Arial"/>
                <a:cs typeface="Arial"/>
              </a:rPr>
              <a:t>Link </a:t>
            </a:r>
            <a:r>
              <a:rPr lang="en-US" smtClean="0">
                <a:solidFill>
                  <a:srgbClr val="3366FF"/>
                </a:solidFill>
                <a:latin typeface="Arial"/>
                <a:cs typeface="Arial"/>
              </a:rPr>
              <a:t>termination</a:t>
            </a:r>
            <a:r>
              <a:rPr lang="en-US">
                <a:latin typeface="Arial"/>
                <a:cs typeface="Arial"/>
              </a:rPr>
              <a:t>: The process of closing an existing link when it is no longer needed (or when the underlying physical layer connection closes).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9587" y="215238"/>
            <a:ext cx="3859582" cy="207112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13655164"/>
      </p:ext>
    </p:extLst>
  </p:cSld>
  <p:clrMapOvr>
    <a:masterClrMapping/>
  </p:clrMapOvr>
  <p:transition/>
  <p:timing/>
</p:sld>
</file>

<file path=ppt/slides/slide1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26483"/>
            <a:ext cx="6508377" cy="1143000"/>
          </a:xfrm>
        </p:spPr>
        <p:txBody>
          <a:bodyPr/>
          <a:lstStyle/>
          <a:p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LCP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98474" y="2071775"/>
            <a:ext cx="8110939" cy="45259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smtClean="0">
                <a:latin typeface="Arial"/>
                <a:cs typeface="Arial"/>
              </a:rPr>
              <a:t>In </a:t>
            </a:r>
            <a:r>
              <a:rPr lang="en-US" smtClean="0">
                <a:solidFill>
                  <a:srgbClr val="B050D7"/>
                </a:solidFill>
                <a:latin typeface="Arial"/>
                <a:cs typeface="Arial"/>
              </a:rPr>
              <a:t>link configuration</a:t>
            </a:r>
            <a:r>
              <a:rPr lang="en-US" smtClean="0">
                <a:latin typeface="Arial"/>
                <a:cs typeface="Arial"/>
              </a:rPr>
              <a:t>, LCP </a:t>
            </a:r>
            <a:r>
              <a:rPr lang="en-US">
                <a:latin typeface="Arial"/>
                <a:cs typeface="Arial"/>
              </a:rPr>
              <a:t>frames are exchanged that enable the two physically-connected devices to </a:t>
            </a:r>
            <a:r>
              <a:rPr lang="en-US" i="1">
                <a:latin typeface="Arial"/>
                <a:cs typeface="Arial"/>
              </a:rPr>
              <a:t>negotiate</a:t>
            </a:r>
            <a:r>
              <a:rPr lang="en-US">
                <a:latin typeface="Arial"/>
                <a:cs typeface="Arial"/>
              </a:rPr>
              <a:t> the parameters (configuration </a:t>
            </a:r>
            <a:r>
              <a:rPr lang="en-US" smtClean="0">
                <a:latin typeface="Arial"/>
                <a:cs typeface="Arial"/>
              </a:rPr>
              <a:t>options) </a:t>
            </a:r>
            <a:r>
              <a:rPr lang="en-US">
                <a:latin typeface="Arial"/>
                <a:cs typeface="Arial"/>
              </a:rPr>
              <a:t>under which the link will </a:t>
            </a:r>
            <a:r>
              <a:rPr lang="en-US" smtClean="0">
                <a:latin typeface="Arial"/>
                <a:cs typeface="Arial"/>
              </a:rPr>
              <a:t>operate.</a:t>
            </a:r>
          </a:p>
          <a:p>
            <a:pPr marL="0" indent="0">
              <a:buNone/>
            </a:pPr>
            <a:endParaRPr lang="en-US">
              <a:latin typeface="Arial"/>
              <a:cs typeface="Arial"/>
            </a:endParaRPr>
          </a:p>
          <a:p>
            <a:endParaRPr lang="en-US" smtClean="0">
              <a:latin typeface="Arial"/>
              <a:cs typeface="Arial"/>
            </a:endParaRPr>
          </a:p>
          <a:p>
            <a:endParaRPr lang="en-US">
              <a:latin typeface="Arial"/>
              <a:cs typeface="Arial"/>
            </a:endParaRPr>
          </a:p>
          <a:p>
            <a:r>
              <a:rPr lang="en-US" smtClean="0">
                <a:latin typeface="Arial"/>
                <a:cs typeface="Arial"/>
              </a:rPr>
              <a:t>Device1 sends </a:t>
            </a:r>
            <a:r>
              <a:rPr lang="en-US">
                <a:latin typeface="Arial"/>
                <a:cs typeface="Arial"/>
              </a:rPr>
              <a:t>a configure request frame, </a:t>
            </a:r>
            <a:r>
              <a:rPr lang="en-US" smtClean="0">
                <a:latin typeface="Arial"/>
                <a:cs typeface="Arial"/>
              </a:rPr>
              <a:t>containing configuration </a:t>
            </a:r>
            <a:r>
              <a:rPr lang="en-US">
                <a:latin typeface="Arial"/>
                <a:cs typeface="Arial"/>
              </a:rPr>
              <a:t>options. </a:t>
            </a:r>
            <a:endParaRPr lang="en-US" smtClean="0">
              <a:latin typeface="Arial"/>
              <a:cs typeface="Arial"/>
            </a:endParaRPr>
          </a:p>
          <a:p>
            <a:r>
              <a:rPr lang="en-US" smtClean="0">
                <a:latin typeface="Arial"/>
                <a:cs typeface="Arial"/>
              </a:rPr>
              <a:t>Device2 responds </a:t>
            </a:r>
            <a:r>
              <a:rPr lang="en-US">
                <a:latin typeface="Arial"/>
                <a:cs typeface="Arial"/>
              </a:rPr>
              <a:t>with a frame confirming that the </a:t>
            </a:r>
            <a:r>
              <a:rPr lang="en-US" smtClean="0">
                <a:latin typeface="Arial"/>
                <a:cs typeface="Arial"/>
              </a:rPr>
              <a:t>options are </a:t>
            </a:r>
            <a:r>
              <a:rPr lang="en-US">
                <a:latin typeface="Arial"/>
                <a:cs typeface="Arial"/>
              </a:rPr>
              <a:t>okay, suggesting different options or rejecting the options. </a:t>
            </a:r>
          </a:p>
        </p:txBody>
      </p:sp>
      <p:sp>
        <p:nvSpPr>
          <p:cNvPr id="6" name="Rectangle 5"/>
          <p:cNvSpPr/>
          <p:nvPr/>
        </p:nvSpPr>
        <p:spPr>
          <a:xfrm>
            <a:off x="6498905" y="4265953"/>
            <a:ext cx="13558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/>
              <a:t>Configure-</a:t>
            </a:r>
            <a:r>
              <a:rPr lang="en-US" sz="1200" err="1" smtClean="0"/>
              <a:t>nak</a:t>
            </a:r>
          </a:p>
          <a:p>
            <a:r>
              <a:rPr lang="en-US" sz="1200"/>
              <a:t>Configure</a:t>
            </a:r>
            <a:r>
              <a:rPr lang="en-US" sz="1200" smtClean="0"/>
              <a:t>-reject</a:t>
            </a:r>
            <a:endParaRPr lang="en-US" sz="120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8729" y="3568418"/>
            <a:ext cx="4370176" cy="11592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99211700"/>
      </p:ext>
    </p:extLst>
  </p:cSld>
  <p:clrMapOvr>
    <a:masterClrMapping/>
  </p:clrMapOvr>
  <p:transition/>
  <p:timing/>
</p:sld>
</file>

<file path=ppt/slides/slide1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8458200" cy="609600"/>
          </a:xfrm>
        </p:spPr>
        <p:txBody>
          <a:bodyPr>
            <a:normAutofit fontScale="90000"/>
          </a:bodyPr>
          <a:lstStyle/>
          <a:p>
            <a:r>
              <a:rPr lang="en-US" sz="3200" smtClean="0">
                <a:latin typeface="Arial"/>
                <a:cs typeface="Arial"/>
              </a:rPr>
              <a:t>LCP </a:t>
            </a:r>
            <a:r>
              <a:rPr lang="en-US" sz="3200">
                <a:latin typeface="Arial"/>
                <a:cs typeface="Arial"/>
              </a:rPr>
              <a:t>Configuration Options</a:t>
            </a:r>
            <a:br>
              <a:rPr lang="en-US" sz="3200">
                <a:latin typeface="Arial"/>
                <a:cs typeface="Arial"/>
              </a:rPr>
            </a:b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859938"/>
            <a:ext cx="7556313" cy="5066573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30000"/>
              </a:lnSpc>
              <a:buNone/>
            </a:pPr>
            <a:r>
              <a:rPr lang="en-US" sz="2000" smtClean="0">
                <a:latin typeface="Arial"/>
                <a:cs typeface="Arial"/>
              </a:rPr>
              <a:t>LCP offers </a:t>
            </a:r>
            <a:r>
              <a:rPr lang="en-US" sz="2000">
                <a:latin typeface="Arial"/>
                <a:cs typeface="Arial"/>
              </a:rPr>
              <a:t>PPP </a:t>
            </a:r>
            <a:r>
              <a:rPr lang="en-US" sz="2000" smtClean="0">
                <a:latin typeface="Arial"/>
                <a:cs typeface="Arial"/>
              </a:rPr>
              <a:t>different </a:t>
            </a:r>
            <a:r>
              <a:rPr lang="en-US" sz="2000">
                <a:latin typeface="Arial"/>
                <a:cs typeface="Arial"/>
              </a:rPr>
              <a:t>options, including the following</a:t>
            </a:r>
            <a:r>
              <a:rPr lang="en-US" sz="2000" smtClean="0">
                <a:latin typeface="Arial"/>
                <a:cs typeface="Arial"/>
              </a:rPr>
              <a:t>:</a:t>
            </a:r>
          </a:p>
          <a:p>
            <a:pPr lvl="1">
              <a:lnSpc>
                <a:spcPct val="130000"/>
              </a:lnSpc>
            </a:pPr>
            <a:r>
              <a:rPr lang="en-US">
                <a:solidFill>
                  <a:schemeClr val="accent4"/>
                </a:solidFill>
                <a:latin typeface="Arial"/>
                <a:cs typeface="Arial"/>
              </a:rPr>
              <a:t>Maximum-Receive-Unit (MRU)</a:t>
            </a:r>
            <a:r>
              <a:rPr lang="en-US">
                <a:latin typeface="Arial"/>
                <a:cs typeface="Arial"/>
              </a:rPr>
              <a:t>: Lets </a:t>
            </a:r>
            <a:r>
              <a:rPr lang="en-US" smtClean="0">
                <a:latin typeface="Arial"/>
                <a:cs typeface="Arial"/>
              </a:rPr>
              <a:t>a device specify </a:t>
            </a:r>
            <a:r>
              <a:rPr lang="en-US">
                <a:latin typeface="Arial"/>
                <a:cs typeface="Arial"/>
              </a:rPr>
              <a:t>the maximum size datagram it wants the link to be able to carry. </a:t>
            </a:r>
            <a:endParaRPr lang="en-US" smtClean="0">
              <a:latin typeface="Arial"/>
              <a:cs typeface="Arial"/>
            </a:endParaRPr>
          </a:p>
          <a:p>
            <a:pPr lvl="1">
              <a:lnSpc>
                <a:spcPct val="130000"/>
              </a:lnSpc>
            </a:pPr>
            <a:r>
              <a:rPr lang="en-US">
                <a:solidFill>
                  <a:srgbClr val="999966"/>
                </a:solidFill>
                <a:latin typeface="Arial"/>
                <a:cs typeface="Arial"/>
              </a:rPr>
              <a:t>Authentication-Protocol</a:t>
            </a:r>
            <a:r>
              <a:rPr lang="en-US">
                <a:latin typeface="Arial"/>
                <a:cs typeface="Arial"/>
              </a:rPr>
              <a:t>: </a:t>
            </a:r>
            <a:r>
              <a:rPr lang="en-US" smtClean="0">
                <a:latin typeface="Arial"/>
                <a:cs typeface="Arial"/>
              </a:rPr>
              <a:t>the device can </a:t>
            </a:r>
            <a:r>
              <a:rPr lang="en-US">
                <a:latin typeface="Arial"/>
                <a:cs typeface="Arial"/>
              </a:rPr>
              <a:t>indicate the type of authentication protocol it wishes to use (if any). </a:t>
            </a:r>
            <a:endParaRPr lang="en-US" sz="1800">
              <a:latin typeface="Arial"/>
              <a:cs typeface="Arial"/>
            </a:endParaRPr>
          </a:p>
          <a:p>
            <a:pPr lvl="1">
              <a:lnSpc>
                <a:spcPct val="130000"/>
              </a:lnSpc>
            </a:pPr>
            <a:r>
              <a:rPr lang="en-US" sz="1800" smtClean="0">
                <a:solidFill>
                  <a:srgbClr val="999966"/>
                </a:solidFill>
                <a:latin typeface="Arial"/>
                <a:cs typeface="Arial"/>
              </a:rPr>
              <a:t>Compression</a:t>
            </a:r>
            <a:r>
              <a:rPr lang="en-US" smtClean="0">
                <a:latin typeface="Arial"/>
                <a:cs typeface="Arial"/>
              </a:rPr>
              <a:t>: </a:t>
            </a:r>
            <a:r>
              <a:rPr lang="en-US" sz="1800" smtClean="0">
                <a:latin typeface="Arial"/>
                <a:cs typeface="Arial"/>
              </a:rPr>
              <a:t>Allows the device to </a:t>
            </a:r>
            <a:r>
              <a:rPr lang="en-US" sz="1800">
                <a:latin typeface="Arial"/>
                <a:cs typeface="Arial"/>
              </a:rPr>
              <a:t>specify that it wants to </a:t>
            </a:r>
            <a:r>
              <a:rPr lang="en-US" sz="1800" smtClean="0">
                <a:latin typeface="Arial"/>
                <a:cs typeface="Arial"/>
              </a:rPr>
              <a:t>use a compression. This </a:t>
            </a:r>
            <a:r>
              <a:rPr lang="en-US" sz="1800">
                <a:latin typeface="Arial"/>
                <a:cs typeface="Arial"/>
              </a:rPr>
              <a:t>is used to increase the throughput of PPP </a:t>
            </a:r>
            <a:r>
              <a:rPr lang="en-US" sz="1800" smtClean="0">
                <a:latin typeface="Arial"/>
                <a:cs typeface="Arial"/>
              </a:rPr>
              <a:t>connections</a:t>
            </a:r>
            <a:endParaRPr lang="en-US" sz="1800">
              <a:latin typeface="Arial"/>
              <a:cs typeface="Arial"/>
            </a:endParaRPr>
          </a:p>
          <a:p>
            <a:pPr lvl="1">
              <a:lnSpc>
                <a:spcPct val="130000"/>
              </a:lnSpc>
            </a:pPr>
            <a:r>
              <a:rPr lang="en-US">
                <a:solidFill>
                  <a:srgbClr val="999966"/>
                </a:solidFill>
                <a:latin typeface="Arial"/>
                <a:cs typeface="Arial"/>
              </a:rPr>
              <a:t>Quality-Protocol</a:t>
            </a:r>
            <a:r>
              <a:rPr lang="en-US">
                <a:latin typeface="Arial"/>
                <a:cs typeface="Arial"/>
              </a:rPr>
              <a:t>: If </a:t>
            </a:r>
            <a:r>
              <a:rPr lang="en-US" smtClean="0">
                <a:latin typeface="Arial"/>
                <a:cs typeface="Arial"/>
              </a:rPr>
              <a:t>the device wants </a:t>
            </a:r>
            <a:r>
              <a:rPr lang="en-US">
                <a:latin typeface="Arial"/>
                <a:cs typeface="Arial"/>
              </a:rPr>
              <a:t>to enable quality monitoring on the link, what protocol to use </a:t>
            </a:r>
            <a:endParaRPr lang="en-US" smtClean="0">
              <a:latin typeface="Arial"/>
              <a:cs typeface="Arial"/>
            </a:endParaRPr>
          </a:p>
          <a:p>
            <a:pPr lvl="1">
              <a:lnSpc>
                <a:spcPct val="130000"/>
              </a:lnSpc>
            </a:pPr>
            <a:r>
              <a:rPr lang="en-US" smtClean="0">
                <a:latin typeface="Arial"/>
                <a:cs typeface="Arial"/>
              </a:rPr>
              <a:t>Other options: </a:t>
            </a:r>
            <a:r>
              <a:rPr lang="en-US" smtClean="0">
                <a:solidFill>
                  <a:srgbClr val="999966"/>
                </a:solidFill>
                <a:latin typeface="Arial"/>
                <a:cs typeface="Arial"/>
              </a:rPr>
              <a:t>Error </a:t>
            </a:r>
            <a:r>
              <a:rPr lang="en-US" sz="1800" smtClean="0">
                <a:solidFill>
                  <a:srgbClr val="999966"/>
                </a:solidFill>
                <a:latin typeface="Arial"/>
                <a:cs typeface="Arial"/>
              </a:rPr>
              <a:t>detection</a:t>
            </a:r>
            <a:r>
              <a:rPr lang="en-US" sz="1800" smtClean="0">
                <a:latin typeface="Arial"/>
                <a:cs typeface="Arial"/>
              </a:rPr>
              <a:t>, </a:t>
            </a:r>
            <a:r>
              <a:rPr lang="en-US" sz="1800" smtClean="0">
                <a:solidFill>
                  <a:srgbClr val="999966"/>
                </a:solidFill>
                <a:latin typeface="Arial"/>
                <a:cs typeface="Arial"/>
              </a:rPr>
              <a:t>Magic Number</a:t>
            </a:r>
            <a:r>
              <a:rPr lang="en-US" sz="1800" smtClean="0">
                <a:latin typeface="Arial"/>
                <a:cs typeface="Arial"/>
              </a:rPr>
              <a:t>, </a:t>
            </a:r>
            <a:r>
              <a:rPr lang="en-US" sz="1800" smtClean="0">
                <a:solidFill>
                  <a:srgbClr val="999966"/>
                </a:solidFill>
                <a:latin typeface="Arial"/>
                <a:cs typeface="Arial"/>
              </a:rPr>
              <a:t>Multilink</a:t>
            </a:r>
            <a:endParaRPr lang="en-US" sz="1800">
              <a:solidFill>
                <a:srgbClr val="999966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73255666"/>
      </p:ext>
    </p:extLst>
  </p:cSld>
  <p:clrMapOvr>
    <a:masterClrMapping/>
  </p:clrMapOvr>
  <p:transition/>
  <p:timing/>
</p:sld>
</file>

<file path=ppt/slides/slide1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9561"/>
            <a:ext cx="6508377" cy="1143000"/>
          </a:xfrm>
        </p:spPr>
        <p:txBody>
          <a:bodyPr/>
          <a:lstStyle/>
          <a:p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LCP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98474" y="1936508"/>
            <a:ext cx="8092264" cy="4921492"/>
          </a:xfrm>
        </p:spPr>
        <p:txBody>
          <a:bodyPr>
            <a:normAutofit lnSpcReduction="10000"/>
          </a:bodyPr>
          <a:lstStyle/>
          <a:p>
            <a:r>
              <a:rPr lang="en-US" smtClean="0">
                <a:latin typeface="Arial"/>
                <a:cs typeface="Arial"/>
              </a:rPr>
              <a:t>During </a:t>
            </a:r>
            <a:r>
              <a:rPr lang="en-US">
                <a:solidFill>
                  <a:srgbClr val="008000"/>
                </a:solidFill>
                <a:latin typeface="Arial"/>
                <a:cs typeface="Arial"/>
              </a:rPr>
              <a:t>link maintenance</a:t>
            </a:r>
            <a:r>
              <a:rPr lang="en-US">
                <a:latin typeface="Arial"/>
                <a:cs typeface="Arial"/>
              </a:rPr>
              <a:t>, LCP can use messages to provide feedback and test the </a:t>
            </a:r>
            <a:r>
              <a:rPr lang="en-US" smtClean="0">
                <a:latin typeface="Arial"/>
                <a:cs typeface="Arial"/>
              </a:rPr>
              <a:t>link</a:t>
            </a:r>
          </a:p>
          <a:p>
            <a:pPr marL="0" indent="0">
              <a:buNone/>
            </a:pPr>
            <a:endParaRPr lang="en-US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>
              <a:latin typeface="Arial"/>
              <a:cs typeface="Arial"/>
            </a:endParaRPr>
          </a:p>
          <a:p>
            <a:endParaRPr lang="en-US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smtClean="0">
              <a:latin typeface="Arial"/>
              <a:cs typeface="Arial"/>
            </a:endParaRPr>
          </a:p>
          <a:p>
            <a:r>
              <a:rPr lang="en-US">
                <a:latin typeface="Arial"/>
                <a:cs typeface="Arial"/>
              </a:rPr>
              <a:t>Echo-Request, Echo-Reply, and Discard-Request - These frames can be used for testing the link</a:t>
            </a:r>
            <a:r>
              <a:rPr lang="en-US" smtClean="0">
                <a:latin typeface="Arial"/>
                <a:cs typeface="Arial"/>
              </a:rPr>
              <a:t>.</a:t>
            </a:r>
          </a:p>
          <a:p>
            <a:r>
              <a:rPr lang="en-US">
                <a:latin typeface="Arial"/>
                <a:cs typeface="Arial"/>
              </a:rPr>
              <a:t>Code-Reject and Protocol-Reject - These frame types provide feedback when one device receives an invalid frame due to either an unrecognized LCP code (LCP frame type) or a bad protocol identifier.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3205" y="2791110"/>
            <a:ext cx="6329220" cy="165732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39549260"/>
      </p:ext>
    </p:extLst>
  </p:cSld>
  <p:clrMapOvr>
    <a:masterClrMapping/>
  </p:clrMapOvr>
  <p:transition/>
  <p:timing/>
</p:sld>
</file>

<file path=ppt/slides/slide1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LCP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199" y="2209800"/>
            <a:ext cx="8114863" cy="4139335"/>
          </a:xfrm>
        </p:spPr>
        <p:txBody>
          <a:bodyPr>
            <a:normAutofit lnSpcReduction="10000"/>
          </a:bodyPr>
          <a:lstStyle/>
          <a:p>
            <a:r>
              <a:rPr lang="en-US">
                <a:latin typeface="Arial"/>
                <a:cs typeface="Arial"/>
              </a:rPr>
              <a:t>The LCP closes the link by exchanging Terminate packets</a:t>
            </a:r>
            <a:r>
              <a:rPr lang="en-US" smtClean="0">
                <a:latin typeface="Arial"/>
                <a:cs typeface="Arial"/>
              </a:rPr>
              <a:t>.</a:t>
            </a:r>
          </a:p>
          <a:p>
            <a:pPr marL="0" indent="0">
              <a:buNone/>
            </a:pPr>
            <a:endParaRPr lang="en-US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mtClean="0">
                <a:latin typeface="Arial"/>
                <a:cs typeface="Arial"/>
              </a:rPr>
              <a:t> </a:t>
            </a:r>
          </a:p>
          <a:p>
            <a:r>
              <a:rPr lang="en-US" smtClean="0">
                <a:latin typeface="Arial"/>
                <a:cs typeface="Arial"/>
              </a:rPr>
              <a:t>A </a:t>
            </a:r>
            <a:r>
              <a:rPr lang="en-US">
                <a:latin typeface="Arial"/>
                <a:cs typeface="Arial"/>
              </a:rPr>
              <a:t>termination request indicates that the device sending it needs to close the link</a:t>
            </a:r>
            <a:r>
              <a:rPr lang="en-US" smtClean="0">
                <a:latin typeface="Arial"/>
                <a:cs typeface="Arial"/>
              </a:rPr>
              <a:t>.</a:t>
            </a:r>
          </a:p>
          <a:p>
            <a:r>
              <a:rPr lang="en-US">
                <a:latin typeface="Arial"/>
                <a:cs typeface="Arial"/>
              </a:rPr>
              <a:t>When the link is closing, PPP informs the network layer protocols so that they may take appropriate action.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9455" y="2929621"/>
            <a:ext cx="6350747" cy="116249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2904937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03574"/>
            <a:ext cx="6508377" cy="1143000"/>
          </a:xfrm>
        </p:spPr>
        <p:txBody>
          <a:bodyPr/>
          <a:lstStyle/>
          <a:p>
            <a:r>
              <a:rPr lang="en-US" smtClean="0"/>
              <a:t>Outline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mtClean="0">
                <a:solidFill>
                  <a:srgbClr val="404040"/>
                </a:solidFill>
                <a:latin typeface="+mj-lt"/>
                <a:cs typeface="Arial"/>
              </a:rPr>
              <a:t>  </a:t>
            </a:r>
            <a:r>
              <a:rPr lang="en-US" smtClean="0">
                <a:solidFill>
                  <a:srgbClr val="404040"/>
                </a:solidFill>
                <a:latin typeface="+mj-lt"/>
              </a:rPr>
              <a:t>PPP Protocol</a:t>
            </a:r>
          </a:p>
          <a:p>
            <a:pPr lvl="1"/>
            <a:r>
              <a:rPr lang="en-US" sz="2000" smtClean="0">
                <a:solidFill>
                  <a:srgbClr val="404040"/>
                </a:solidFill>
                <a:latin typeface="+mj-lt"/>
                <a:cs typeface="Arial"/>
              </a:rPr>
              <a:t>LCP</a:t>
            </a:r>
          </a:p>
          <a:p>
            <a:pPr lvl="1"/>
            <a:r>
              <a:rPr lang="en-US" sz="2000" smtClean="0">
                <a:solidFill>
                  <a:srgbClr val="404040"/>
                </a:solidFill>
                <a:latin typeface="+mj-lt"/>
                <a:cs typeface="Arial"/>
              </a:rPr>
              <a:t>NCP</a:t>
            </a:r>
          </a:p>
          <a:p>
            <a:pPr lvl="1"/>
            <a:r>
              <a:rPr lang="en-US" sz="2000">
                <a:solidFill>
                  <a:srgbClr val="404040"/>
                </a:solidFill>
                <a:latin typeface="+mj-lt"/>
              </a:rPr>
              <a:t>PPP Session Establishment Phases</a:t>
            </a:r>
          </a:p>
          <a:p>
            <a:pPr lvl="1"/>
            <a:r>
              <a:rPr lang="en-US" sz="2000">
                <a:solidFill>
                  <a:srgbClr val="404040"/>
                </a:solidFill>
                <a:latin typeface="+mj-lt"/>
              </a:rPr>
              <a:t>Authentication</a:t>
            </a:r>
          </a:p>
          <a:p>
            <a:pPr lvl="2"/>
            <a:r>
              <a:rPr lang="en-US" sz="2000">
                <a:solidFill>
                  <a:srgbClr val="404040"/>
                </a:solidFill>
                <a:latin typeface="+mj-lt"/>
              </a:rPr>
              <a:t>PAP</a:t>
            </a:r>
          </a:p>
          <a:p>
            <a:pPr lvl="2"/>
            <a:r>
              <a:rPr lang="en-US" sz="2000">
                <a:solidFill>
                  <a:srgbClr val="404040"/>
                </a:solidFill>
                <a:latin typeface="+mj-lt"/>
              </a:rPr>
              <a:t>CHAP</a:t>
            </a:r>
          </a:p>
          <a:p>
            <a:endParaRPr lang="en-US" smtClean="0">
              <a:solidFill>
                <a:srgbClr val="0000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56144266"/>
      </p:ext>
    </p:extLst>
  </p:cSld>
  <p:clrMapOvr>
    <a:masterClrMapping/>
  </p:clrMapOvr>
  <p:transition/>
  <p:timing/>
</p:sld>
</file>

<file path=ppt/slides/slide2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N</a:t>
            </a:r>
            <a:r>
              <a:rPr lang="en-US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CP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98474" y="4074287"/>
            <a:ext cx="7556313" cy="3034189"/>
          </a:xfrm>
        </p:spPr>
        <p:txBody>
          <a:bodyPr/>
          <a:lstStyle/>
          <a:p>
            <a:endParaRPr lang="en-US" smtClean="0"/>
          </a:p>
          <a:p>
            <a:endParaRPr lang="en-US"/>
          </a:p>
          <a:p>
            <a:r>
              <a:rPr lang="en-US" smtClean="0">
                <a:latin typeface="Arial"/>
                <a:cs typeface="Arial"/>
              </a:rPr>
              <a:t>PPP use the NCP to permit </a:t>
            </a:r>
            <a:r>
              <a:rPr lang="en-US">
                <a:latin typeface="Arial"/>
                <a:cs typeface="Arial"/>
              </a:rPr>
              <a:t>multiple network layer protocols to operate on the same communications link</a:t>
            </a:r>
            <a:r>
              <a:rPr lang="en-US" smtClean="0">
                <a:latin typeface="Arial"/>
                <a:cs typeface="Arial"/>
              </a:rPr>
              <a:t>.</a:t>
            </a:r>
          </a:p>
          <a:p>
            <a:pPr marL="0" indent="0">
              <a:buNone/>
            </a:pPr>
            <a:endParaRPr lang="en-US">
              <a:latin typeface="Arial"/>
              <a:cs typeface="Arial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1696" y="2104396"/>
            <a:ext cx="4195164" cy="261845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1266454"/>
      </p:ext>
    </p:extLst>
  </p:cSld>
  <p:clrMapOvr>
    <a:masterClrMapping/>
  </p:clrMapOvr>
  <p:transition/>
  <p:timing/>
</p:sld>
</file>

<file path=ppt/slides/slide2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03573"/>
            <a:ext cx="6508377" cy="1143000"/>
          </a:xfrm>
        </p:spPr>
        <p:txBody>
          <a:bodyPr/>
          <a:lstStyle/>
          <a:p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NCP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199" y="2209800"/>
            <a:ext cx="7965459" cy="3916363"/>
          </a:xfrm>
        </p:spPr>
        <p:txBody>
          <a:bodyPr/>
          <a:lstStyle/>
          <a:p>
            <a:r>
              <a:rPr lang="en-US">
                <a:latin typeface="Arial"/>
                <a:cs typeface="Arial"/>
              </a:rPr>
              <a:t>For every network layer protocol used, PPP uses a separate NCP. For example, IPv4 uses the IP Control Protocol (IPCP) and IPv6 uses IPv6 Control Protocol (IPv6CP)</a:t>
            </a:r>
            <a:r>
              <a:rPr lang="en-US" smtClean="0">
                <a:latin typeface="Arial"/>
                <a:cs typeface="Arial"/>
              </a:rPr>
              <a:t>.</a:t>
            </a:r>
            <a:endParaRPr lang="en-US">
              <a:latin typeface="Arial"/>
              <a:cs typeface="Arial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4460" y="3745130"/>
            <a:ext cx="5651941" cy="238103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8939154"/>
      </p:ext>
    </p:extLst>
  </p:cSld>
  <p:clrMapOvr>
    <a:masterClrMapping/>
  </p:clrMapOvr>
  <p:transition/>
  <p:timing/>
</p:sld>
</file>

<file path=ppt/slides/slide2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199" y="423131"/>
            <a:ext cx="6508377" cy="1143000"/>
          </a:xfrm>
        </p:spPr>
        <p:txBody>
          <a:bodyPr/>
          <a:lstStyle/>
          <a:p>
            <a:r>
              <a:rPr lang="en-US"/>
              <a:t>PPP authentication protocols</a:t>
            </a:r>
          </a:p>
        </p:txBody>
      </p:sp>
      <p:pic>
        <p:nvPicPr>
          <p:cNvPr id="286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172" y="2781756"/>
            <a:ext cx="5334000" cy="1385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868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55335" y="4813861"/>
            <a:ext cx="5257800" cy="1470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8683" name="Line 11"/>
          <p:cNvSpPr>
            <a:spLocks noChangeShapeType="1"/>
          </p:cNvSpPr>
          <p:nvPr/>
        </p:nvSpPr>
        <p:spPr bwMode="auto">
          <a:xfrm>
            <a:off x="3770363" y="3013646"/>
            <a:ext cx="609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3770363" y="5055847"/>
            <a:ext cx="609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609600" y="1889296"/>
            <a:ext cx="72514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>
                <a:latin typeface="Calibri"/>
                <a:cs typeface="Calibri"/>
              </a:rPr>
              <a:t>Both protocols involve exchanges of messages between the two PPP </a:t>
            </a:r>
            <a:r>
              <a:rPr lang="en-US" sz="2000" smtClean="0">
                <a:latin typeface="Calibri"/>
                <a:cs typeface="Calibri"/>
              </a:rPr>
              <a:t>devices</a:t>
            </a:r>
            <a:r>
              <a:rPr lang="en-US" sz="2000">
                <a:latin typeface="Calibri"/>
                <a:cs typeface="Calibri"/>
              </a:rPr>
              <a:t>, but there are differences in detail. </a:t>
            </a:r>
          </a:p>
        </p:txBody>
      </p:sp>
    </p:spTree>
    <p:extLst>
      <p:ext uri="{BB962C8B-B14F-4D97-AF65-F5344CB8AC3E}">
        <p14:creationId xmlns="" xmlns:p14="http://schemas.microsoft.com/office/powerpoint/2010/main" val="25073678"/>
      </p:ext>
    </p:extLst>
  </p:cSld>
  <p:clrMapOvr>
    <a:masterClrMapping/>
  </p:clrMapOvr>
  <p:transition/>
  <p:timing/>
</p:sld>
</file>

<file path=ppt/slides/slide2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2768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38400" y="3224213"/>
            <a:ext cx="6400800" cy="319563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68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4800" y="533400"/>
            <a:ext cx="6629400" cy="2800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682" name="Rectangle 2"/>
          <p:cNvSpPr>
            <a:spLocks noGrp="1"/>
          </p:cNvSpPr>
          <p:nvPr>
            <p:ph type="title"/>
          </p:nvPr>
        </p:nvSpPr>
        <p:spPr>
          <a:xfrm>
            <a:off x="1488217" y="0"/>
            <a:ext cx="6172200" cy="762000"/>
          </a:xfrm>
        </p:spPr>
        <p:txBody>
          <a:bodyPr/>
          <a:lstStyle/>
          <a:p>
            <a:pPr algn="ctr"/>
            <a:r>
              <a:rPr lang="pt-PT" sz="3600">
                <a:latin typeface="Calibri"/>
              </a:rPr>
              <a:t>PAP</a:t>
            </a:r>
            <a:endParaRPr lang="en-US" sz="3600"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85505085"/>
      </p:ext>
    </p:extLst>
  </p:cSld>
  <p:clrMapOvr>
    <a:masterClrMapping/>
  </p:clrMapOvr>
  <p:transition/>
  <p:timing/>
</p:sld>
</file>

<file path=ppt/slides/slide2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30394" y="576471"/>
            <a:ext cx="7556313" cy="1116106"/>
          </a:xfrm>
        </p:spPr>
        <p:txBody>
          <a:bodyPr/>
          <a:lstStyle/>
          <a:p>
            <a:r>
              <a:rPr lang="en-US" sz="3200"/>
              <a:t>Password Authentication Protocol (PAP)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98474" y="2340571"/>
            <a:ext cx="8534400" cy="312420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1400"/>
              </a:spcBef>
            </a:pPr>
            <a:r>
              <a:rPr lang="de-DE">
                <a:latin typeface="Calibri"/>
                <a:cs typeface="Calibri"/>
              </a:rPr>
              <a:t>PAP provides a simple </a:t>
            </a:r>
            <a:r>
              <a:rPr lang="de-DE" err="1" smtClean="0">
                <a:latin typeface="Calibri"/>
                <a:cs typeface="Calibri"/>
              </a:rPr>
              <a:t>method</a:t>
            </a:r>
            <a:r>
              <a:rPr lang="de-DE">
                <a:latin typeface="Calibri"/>
                <a:cs typeface="Calibri"/>
              </a:rPr>
              <a:t> </a:t>
            </a:r>
            <a:r>
              <a:rPr lang="de-DE" err="1" smtClean="0">
                <a:latin typeface="Calibri"/>
                <a:cs typeface="Calibri"/>
              </a:rPr>
              <a:t>for </a:t>
            </a:r>
            <a:r>
              <a:rPr lang="de-DE">
                <a:latin typeface="Calibri"/>
                <a:cs typeface="Calibri"/>
              </a:rPr>
              <a:t>a remote node to establish its identity, using</a:t>
            </a:r>
            <a:r>
              <a:rPr lang="de-DE" b="1">
                <a:latin typeface="Calibri"/>
                <a:cs typeface="Calibri"/>
              </a:rPr>
              <a:t> a two-way handshake</a:t>
            </a:r>
            <a:r>
              <a:rPr lang="de-DE">
                <a:latin typeface="Calibri"/>
                <a:cs typeface="Calibri"/>
              </a:rPr>
              <a:t>.  </a:t>
            </a:r>
            <a:endParaRPr lang="de-DE" smtClean="0">
              <a:latin typeface="Calibri"/>
              <a:cs typeface="Calibri"/>
            </a:endParaRPr>
          </a:p>
          <a:p>
            <a:pPr>
              <a:lnSpc>
                <a:spcPct val="110000"/>
              </a:lnSpc>
              <a:spcBef>
                <a:spcPts val="1400"/>
              </a:spcBef>
            </a:pPr>
            <a:r>
              <a:rPr lang="en-US">
                <a:latin typeface="Calibri"/>
                <a:cs typeface="Calibri"/>
              </a:rPr>
              <a:t>The authentication process is </a:t>
            </a:r>
            <a:r>
              <a:rPr lang="en-US" b="1">
                <a:latin typeface="Calibri"/>
                <a:cs typeface="Calibri"/>
              </a:rPr>
              <a:t>one way authentication </a:t>
            </a:r>
            <a:r>
              <a:rPr lang="en-US" b="1" smtClean="0">
                <a:latin typeface="Calibri"/>
                <a:cs typeface="Calibri"/>
              </a:rPr>
              <a:t>method </a:t>
            </a:r>
            <a:r>
              <a:rPr lang="en-US" smtClean="0">
                <a:latin typeface="Calibri"/>
                <a:cs typeface="Calibri"/>
              </a:rPr>
              <a:t>and </a:t>
            </a:r>
            <a:r>
              <a:rPr lang="en-US">
                <a:latin typeface="Calibri"/>
                <a:cs typeface="Calibri"/>
              </a:rPr>
              <a:t>one or both devices can authenticate each other separately</a:t>
            </a:r>
            <a:r>
              <a:rPr lang="en-US"/>
              <a:t>. </a:t>
            </a:r>
            <a:endParaRPr lang="de-DE">
              <a:latin typeface="Calibri"/>
              <a:cs typeface="Calibri"/>
            </a:endParaRPr>
          </a:p>
          <a:p>
            <a:pPr>
              <a:lnSpc>
                <a:spcPct val="110000"/>
              </a:lnSpc>
              <a:spcBef>
                <a:spcPts val="1400"/>
              </a:spcBef>
            </a:pPr>
            <a:r>
              <a:rPr lang="de-DE" smtClean="0">
                <a:latin typeface="Calibri"/>
                <a:cs typeface="Calibri"/>
              </a:rPr>
              <a:t>PAP </a:t>
            </a:r>
            <a:r>
              <a:rPr lang="de-DE" err="1">
                <a:latin typeface="Calibri"/>
                <a:cs typeface="Calibri"/>
              </a:rPr>
              <a:t>is not a strong authentication protocol. </a:t>
            </a:r>
          </a:p>
          <a:p>
            <a:pPr>
              <a:lnSpc>
                <a:spcPct val="110000"/>
              </a:lnSpc>
              <a:spcBef>
                <a:spcPts val="1400"/>
              </a:spcBef>
            </a:pPr>
            <a:r>
              <a:rPr lang="de-DE">
                <a:latin typeface="Calibri"/>
                <a:cs typeface="Calibri"/>
              </a:rPr>
              <a:t>Passwords are sent across the link in </a:t>
            </a:r>
            <a:r>
              <a:rPr lang="de-DE" b="1" err="1">
                <a:latin typeface="Calibri"/>
                <a:cs typeface="Calibri"/>
              </a:rPr>
              <a:t>clear text</a:t>
            </a:r>
            <a:r>
              <a:rPr lang="de-DE">
                <a:latin typeface="Calibri"/>
                <a:cs typeface="Calibri"/>
              </a:rPr>
              <a:t> and there is no protection from playback or repeated trial-and-error attacks. </a:t>
            </a:r>
          </a:p>
        </p:txBody>
      </p:sp>
    </p:spTree>
    <p:extLst>
      <p:ext uri="{BB962C8B-B14F-4D97-AF65-F5344CB8AC3E}">
        <p14:creationId xmlns="" xmlns:p14="http://schemas.microsoft.com/office/powerpoint/2010/main" val="718880955"/>
      </p:ext>
    </p:extLst>
  </p:cSld>
  <p:clrMapOvr>
    <a:masterClrMapping/>
  </p:clrMapOvr>
  <p:transition/>
  <p:timing/>
</p:sld>
</file>

<file path=ppt/slides/slide2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smtClean="0"/>
              <a:t>CHAP</a:t>
            </a:r>
            <a:endParaRPr lang="en-US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3327" y="2116927"/>
            <a:ext cx="6508460" cy="356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99593923"/>
      </p:ext>
    </p:extLst>
  </p:cSld>
  <p:clrMapOvr>
    <a:masterClrMapping/>
  </p:clrMapOvr>
  <p:transition/>
  <p:timing/>
</p:sld>
</file>

<file path=ppt/slides/slide2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>
            <a:normAutofit/>
          </a:bodyPr>
          <a:lstStyle/>
          <a:p>
            <a:r>
              <a:rPr lang="en-US" smtClean="0"/>
              <a:t>CHAP</a:t>
            </a: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2126267"/>
            <a:ext cx="8534400" cy="491847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 smtClean="0">
                <a:latin typeface="Calibri"/>
                <a:cs typeface="Calibri"/>
              </a:rPr>
              <a:t>CHAP  </a:t>
            </a:r>
            <a:r>
              <a:rPr lang="en-US">
                <a:latin typeface="Calibri"/>
                <a:cs typeface="Calibri"/>
              </a:rPr>
              <a:t>uses a </a:t>
            </a:r>
            <a:r>
              <a:rPr lang="en-US" b="1">
                <a:latin typeface="Calibri"/>
                <a:cs typeface="Calibri"/>
              </a:rPr>
              <a:t>three-way </a:t>
            </a:r>
            <a:r>
              <a:rPr lang="en-US" b="1" smtClean="0">
                <a:latin typeface="Calibri"/>
                <a:cs typeface="Calibri"/>
              </a:rPr>
              <a:t>handshake </a:t>
            </a:r>
            <a:r>
              <a:rPr lang="en-US" smtClean="0">
                <a:latin typeface="Calibri"/>
                <a:cs typeface="Calibri"/>
              </a:rPr>
              <a:t>to </a:t>
            </a:r>
            <a:r>
              <a:rPr lang="en-US" sz="2000" smtClean="0">
                <a:latin typeface="Calibri"/>
                <a:cs typeface="Calibri"/>
              </a:rPr>
              <a:t>verify the identity of the remote node. </a:t>
            </a:r>
          </a:p>
          <a:p>
            <a:pPr>
              <a:lnSpc>
                <a:spcPct val="90000"/>
              </a:lnSpc>
            </a:pPr>
            <a:r>
              <a:rPr lang="en-US" sz="2000" smtClean="0">
                <a:latin typeface="Calibri"/>
                <a:cs typeface="Calibri"/>
              </a:rPr>
              <a:t>After </a:t>
            </a:r>
            <a:r>
              <a:rPr lang="en-US" sz="2000">
                <a:latin typeface="Calibri"/>
                <a:cs typeface="Calibri"/>
              </a:rPr>
              <a:t>the PPP link establishment phase is complete, the local router sends a "</a:t>
            </a:r>
            <a:r>
              <a:rPr lang="en-US" sz="2000">
                <a:solidFill>
                  <a:schemeClr val="accent2">
                    <a:lumMod val="50000"/>
                    <a:lumOff val="50000"/>
                  </a:schemeClr>
                </a:solidFill>
                <a:latin typeface="Calibri"/>
                <a:cs typeface="Calibri"/>
              </a:rPr>
              <a:t>challenge</a:t>
            </a:r>
            <a:r>
              <a:rPr lang="en-US" sz="2000">
                <a:latin typeface="Calibri"/>
                <a:cs typeface="Calibri"/>
              </a:rPr>
              <a:t>" message to the remote node. </a:t>
            </a:r>
          </a:p>
          <a:p>
            <a:pPr>
              <a:lnSpc>
                <a:spcPct val="90000"/>
              </a:lnSpc>
            </a:pPr>
            <a:r>
              <a:rPr lang="en-US" sz="2000">
                <a:latin typeface="Calibri"/>
                <a:cs typeface="Calibri"/>
              </a:rPr>
              <a:t>The remote node </a:t>
            </a:r>
            <a:r>
              <a:rPr lang="en-US" sz="2000">
                <a:solidFill>
                  <a:srgbClr val="B050D7"/>
                </a:solidFill>
                <a:latin typeface="Calibri"/>
                <a:cs typeface="Calibri"/>
              </a:rPr>
              <a:t>responds </a:t>
            </a:r>
            <a:r>
              <a:rPr lang="en-US" sz="2000">
                <a:latin typeface="Calibri"/>
                <a:cs typeface="Calibri"/>
              </a:rPr>
              <a:t>with a </a:t>
            </a:r>
            <a:r>
              <a:rPr lang="en-US" sz="2000">
                <a:solidFill>
                  <a:srgbClr val="B050D7"/>
                </a:solidFill>
                <a:latin typeface="Calibri"/>
                <a:cs typeface="Calibri"/>
              </a:rPr>
              <a:t>value </a:t>
            </a:r>
            <a:r>
              <a:rPr lang="en-US" sz="2000">
                <a:latin typeface="Calibri"/>
                <a:cs typeface="Calibri"/>
              </a:rPr>
              <a:t>calculated using a one-way hash function, which is typically </a:t>
            </a:r>
            <a:r>
              <a:rPr lang="en-US" sz="2000">
                <a:solidFill>
                  <a:srgbClr val="B050D7"/>
                </a:solidFill>
                <a:latin typeface="Calibri"/>
                <a:cs typeface="Calibri"/>
              </a:rPr>
              <a:t>Message Digest 5 </a:t>
            </a:r>
            <a:r>
              <a:rPr lang="en-US" sz="2000">
                <a:latin typeface="Calibri"/>
                <a:cs typeface="Calibri"/>
              </a:rPr>
              <a:t>(MD5). </a:t>
            </a:r>
          </a:p>
          <a:p>
            <a:pPr>
              <a:lnSpc>
                <a:spcPct val="90000"/>
              </a:lnSpc>
            </a:pPr>
            <a:r>
              <a:rPr lang="en-US" sz="2000">
                <a:latin typeface="Calibri"/>
                <a:cs typeface="Calibri"/>
              </a:rPr>
              <a:t>This response is based on the password and challenge message. </a:t>
            </a:r>
          </a:p>
          <a:p>
            <a:pPr>
              <a:lnSpc>
                <a:spcPct val="90000"/>
              </a:lnSpc>
            </a:pPr>
            <a:r>
              <a:rPr lang="en-US" sz="2000">
                <a:latin typeface="Calibri"/>
                <a:cs typeface="Calibri"/>
              </a:rPr>
              <a:t>The local router checks the response against its own calculation of the expected hash value. </a:t>
            </a:r>
          </a:p>
          <a:p>
            <a:pPr>
              <a:lnSpc>
                <a:spcPct val="90000"/>
              </a:lnSpc>
            </a:pPr>
            <a:r>
              <a:rPr lang="en-US" sz="2000">
                <a:latin typeface="Calibri"/>
                <a:cs typeface="Calibri"/>
              </a:rPr>
              <a:t>If the values match, the authentication is acknowledged, otherwise the connection is immediately terminated. </a:t>
            </a:r>
          </a:p>
        </p:txBody>
      </p:sp>
    </p:spTree>
    <p:extLst>
      <p:ext uri="{BB962C8B-B14F-4D97-AF65-F5344CB8AC3E}">
        <p14:creationId xmlns="" xmlns:p14="http://schemas.microsoft.com/office/powerpoint/2010/main" val="2806606716"/>
      </p:ext>
    </p:extLst>
  </p:cSld>
  <p:clrMapOvr>
    <a:masterClrMapping/>
  </p:clrMapOvr>
  <p:transition/>
  <p:timing/>
</p:sld>
</file>

<file path=ppt/slides/slide2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199" y="604335"/>
            <a:ext cx="6508377" cy="1143000"/>
          </a:xfrm>
        </p:spPr>
        <p:txBody>
          <a:bodyPr>
            <a:normAutofit/>
          </a:bodyPr>
          <a:lstStyle/>
          <a:p>
            <a:r>
              <a:rPr lang="en-US" smtClean="0"/>
              <a:t>CHAP</a:t>
            </a: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2193471"/>
            <a:ext cx="8534400" cy="2971800"/>
          </a:xfrm>
        </p:spPr>
        <p:txBody>
          <a:bodyPr/>
          <a:lstStyle/>
          <a:p>
            <a:r>
              <a:rPr lang="en-US" sz="2000">
                <a:latin typeface="Calibri"/>
                <a:cs typeface="Calibri"/>
              </a:rPr>
              <a:t>CHAP provides protection against playback attack through the use of a variable challenge value that is unique and unpredictable. </a:t>
            </a:r>
          </a:p>
          <a:p>
            <a:r>
              <a:rPr lang="en-US" sz="2000">
                <a:latin typeface="Calibri"/>
                <a:cs typeface="Calibri"/>
              </a:rPr>
              <a:t>Since the challenge is unique and random, the resulting hash value will also be unique and random. </a:t>
            </a:r>
          </a:p>
          <a:p>
            <a:pPr marL="0" indent="0">
              <a:buNone/>
            </a:pPr>
            <a:endParaRPr lang="en-US" sz="20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69440899"/>
      </p:ext>
    </p:extLst>
  </p:cSld>
  <p:clrMapOvr>
    <a:masterClrMapping/>
  </p:clrMapOvr>
  <p:transition/>
  <p:timing/>
</p:sld>
</file>

<file path=ppt/slides/slide2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3- Network </a:t>
            </a:r>
            <a:r>
              <a:rPr lang="en-US" b="1"/>
              <a:t>Layer Protocol Phase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2602680"/>
            <a:ext cx="8534400" cy="385995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000">
                <a:latin typeface="Calibri"/>
                <a:cs typeface="Calibri"/>
              </a:rPr>
              <a:t>In this phase the PPP devices send NCP packets to choose and configure one or more network layer protocols, such as IP.   </a:t>
            </a:r>
          </a:p>
          <a:p>
            <a:pPr>
              <a:lnSpc>
                <a:spcPct val="120000"/>
              </a:lnSpc>
            </a:pPr>
            <a:r>
              <a:rPr lang="en-US" sz="2000">
                <a:latin typeface="Calibri"/>
                <a:cs typeface="Calibri"/>
              </a:rPr>
              <a:t>Once each of the chosen network layer protocols has been configured, packets from each network layer protocol can be sent over the link. </a:t>
            </a:r>
          </a:p>
          <a:p>
            <a:pPr>
              <a:lnSpc>
                <a:spcPct val="120000"/>
              </a:lnSpc>
            </a:pPr>
            <a:r>
              <a:rPr lang="en-US" sz="2000" smtClean="0">
                <a:latin typeface="Calibri"/>
                <a:cs typeface="Calibri"/>
              </a:rPr>
              <a:t>The </a:t>
            </a:r>
            <a:r>
              <a:rPr lang="en-US" sz="2000">
                <a:latin typeface="Calibri"/>
                <a:cs typeface="Calibri"/>
              </a:rPr>
              <a:t>PPP link remains configured for communications until LCP or NCP frames close the </a:t>
            </a:r>
            <a:r>
              <a:rPr lang="en-US" sz="2000" smtClean="0">
                <a:latin typeface="Calibri"/>
                <a:cs typeface="Calibri"/>
              </a:rPr>
              <a:t>link.</a:t>
            </a:r>
            <a:endParaRPr lang="en-US" sz="20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8541873"/>
      </p:ext>
    </p:extLst>
  </p:cSld>
  <p:clrMapOvr>
    <a:masterClrMapping/>
  </p:clrMapOvr>
  <p:transition/>
  <p:timing/>
</p:sld>
</file>

<file path=ppt/slides/slide2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" y="224086"/>
            <a:ext cx="7986748" cy="663391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942254" y="4033568"/>
            <a:ext cx="1157882" cy="42950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PAP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680353" y="4033568"/>
            <a:ext cx="1378992" cy="42950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rgbClr val="000000"/>
                </a:solidFill>
              </a:rPr>
              <a:t>CHAP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00085" y="2729401"/>
            <a:ext cx="1157882" cy="4295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40568" y="2729401"/>
            <a:ext cx="1157882" cy="4295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28102767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PPP Protocol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01786179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0921"/>
            <a:ext cx="6508377" cy="1143000"/>
          </a:xfrm>
        </p:spPr>
        <p:txBody>
          <a:bodyPr/>
          <a:lstStyle/>
          <a:p>
            <a:r>
              <a:rPr lang="en-US" smtClean="0"/>
              <a:t>PPP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199" y="2209800"/>
            <a:ext cx="8189565" cy="3916363"/>
          </a:xfrm>
        </p:spPr>
        <p:txBody>
          <a:bodyPr/>
          <a:lstStyle/>
          <a:p>
            <a:r>
              <a:rPr lang="en-US">
                <a:latin typeface="Arial"/>
                <a:cs typeface="Arial"/>
              </a:rPr>
              <a:t>Point-to-Point Protocol (PPP) is the name of a single protocol, </a:t>
            </a:r>
            <a:r>
              <a:rPr lang="en-US" smtClean="0">
                <a:latin typeface="Arial"/>
                <a:cs typeface="Arial"/>
              </a:rPr>
              <a:t>whereas  the “</a:t>
            </a:r>
            <a:r>
              <a:rPr lang="en-US">
                <a:latin typeface="Arial"/>
                <a:cs typeface="Arial"/>
              </a:rPr>
              <a:t>PPP” </a:t>
            </a:r>
            <a:r>
              <a:rPr lang="en-US" smtClean="0">
                <a:latin typeface="Arial"/>
                <a:cs typeface="Arial"/>
              </a:rPr>
              <a:t>can be used to refer </a:t>
            </a:r>
            <a:r>
              <a:rPr lang="en-US">
                <a:latin typeface="Arial"/>
                <a:cs typeface="Arial"/>
              </a:rPr>
              <a:t>to the entire suite of protocols that are related to PPP. </a:t>
            </a:r>
            <a:endParaRPr lang="en-US" smtClean="0">
              <a:latin typeface="Arial"/>
              <a:cs typeface="Arial"/>
            </a:endParaRPr>
          </a:p>
          <a:p>
            <a:r>
              <a:rPr lang="en-US">
                <a:latin typeface="Arial"/>
                <a:cs typeface="Arial"/>
              </a:rPr>
              <a:t>The </a:t>
            </a:r>
            <a:r>
              <a:rPr lang="en-US" smtClean="0">
                <a:latin typeface="Arial"/>
                <a:cs typeface="Arial"/>
              </a:rPr>
              <a:t>PPP protocol </a:t>
            </a:r>
            <a:r>
              <a:rPr lang="en-US">
                <a:latin typeface="Arial"/>
                <a:cs typeface="Arial"/>
              </a:rPr>
              <a:t>was developed by IETF as a means of transmitting data for </a:t>
            </a:r>
            <a:r>
              <a:rPr lang="en-US">
                <a:solidFill>
                  <a:schemeClr val="accent2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more than one network protocol </a:t>
            </a:r>
            <a:r>
              <a:rPr lang="en-US">
                <a:latin typeface="Arial"/>
                <a:cs typeface="Arial"/>
              </a:rPr>
              <a:t>over the same </a:t>
            </a:r>
            <a:r>
              <a:rPr lang="en-US">
                <a:solidFill>
                  <a:srgbClr val="B050D7"/>
                </a:solidFill>
                <a:latin typeface="Arial"/>
                <a:cs typeface="Arial"/>
              </a:rPr>
              <a:t>point-to-point serial link </a:t>
            </a:r>
            <a:r>
              <a:rPr lang="en-US">
                <a:latin typeface="Arial"/>
                <a:cs typeface="Arial"/>
              </a:rPr>
              <a:t>in a </a:t>
            </a:r>
            <a:r>
              <a:rPr lang="en-US">
                <a:solidFill>
                  <a:srgbClr val="B050D7"/>
                </a:solidFill>
                <a:latin typeface="Arial"/>
                <a:cs typeface="Arial"/>
              </a:rPr>
              <a:t>standard, vendor-independent way</a:t>
            </a:r>
            <a:r>
              <a:rPr lang="en-US">
                <a:latin typeface="Arial"/>
                <a:cs typeface="Arial"/>
              </a:rPr>
              <a:t>.</a:t>
            </a:r>
          </a:p>
          <a:p>
            <a:r>
              <a:rPr lang="en-US">
                <a:latin typeface="Arial"/>
                <a:cs typeface="Arial"/>
              </a:rPr>
              <a:t>It can carry IP, Novell IPX, AppleTalk, and DECnet traffic. </a:t>
            </a:r>
          </a:p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9181" y="5359410"/>
            <a:ext cx="5403517" cy="105803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33984984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smtClean="0"/>
              <a:t>PPP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199" y="2209800"/>
            <a:ext cx="8002810" cy="3916363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1200"/>
              </a:spcBef>
            </a:pPr>
            <a:r>
              <a:rPr lang="en-US" smtClean="0">
                <a:latin typeface="Arial"/>
                <a:cs typeface="Arial"/>
              </a:rPr>
              <a:t>PPP also </a:t>
            </a:r>
            <a:r>
              <a:rPr lang="en-US">
                <a:latin typeface="Arial"/>
                <a:cs typeface="Arial"/>
              </a:rPr>
              <a:t>offers many features that HDLC does not including the following</a:t>
            </a:r>
            <a:r>
              <a:rPr lang="en-US" smtClean="0">
                <a:latin typeface="Arial"/>
                <a:cs typeface="Arial"/>
              </a:rPr>
              <a:t>:</a:t>
            </a:r>
            <a:endParaRPr lang="en-US">
              <a:latin typeface="Arial"/>
              <a:cs typeface="Arial"/>
            </a:endParaRPr>
          </a:p>
          <a:p>
            <a:pPr lvl="1">
              <a:spcBef>
                <a:spcPts val="1200"/>
              </a:spcBef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Authentication through the Password Authentication Protocol (PAP) and the Challenge-Handshake Authentication Protocol (CHAP)</a:t>
            </a:r>
          </a:p>
          <a:p>
            <a:pPr lvl="1">
              <a:spcBef>
                <a:spcPts val="1200"/>
              </a:spcBef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Compression capabilities with Stacker or Predictor</a:t>
            </a:r>
          </a:p>
          <a:p>
            <a:pPr lvl="1">
              <a:spcBef>
                <a:spcPts val="1200"/>
              </a:spcBef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PPP Multilink, the ability to bundle physical channels into a single logical channel.</a:t>
            </a:r>
          </a:p>
          <a:p>
            <a:pPr lvl="1">
              <a:spcBef>
                <a:spcPts val="1200"/>
              </a:spcBef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Support for Error detection and error recovery features</a:t>
            </a:r>
          </a:p>
          <a:p>
            <a:pPr lvl="1">
              <a:spcBef>
                <a:spcPts val="1200"/>
              </a:spcBef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Encapsulation for multiple routed protocols, including IP, Novell IPX, and AppleTalk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30533940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84899"/>
            <a:ext cx="6508377" cy="1143000"/>
          </a:xfrm>
        </p:spPr>
        <p:txBody>
          <a:bodyPr/>
          <a:lstStyle/>
          <a:p>
            <a:r>
              <a:rPr lang="en-US"/>
              <a:t>PPP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199" y="2209800"/>
            <a:ext cx="7872082" cy="3916363"/>
          </a:xfrm>
        </p:spPr>
        <p:txBody>
          <a:bodyPr/>
          <a:lstStyle/>
          <a:p>
            <a:r>
              <a:rPr lang="en-US">
                <a:latin typeface="Arial"/>
                <a:cs typeface="Arial"/>
              </a:rPr>
              <a:t>PPP is a layered protocol, starting with </a:t>
            </a:r>
            <a:r>
              <a:rPr lang="en-US">
                <a:solidFill>
                  <a:srgbClr val="B050D7"/>
                </a:solidFill>
                <a:latin typeface="Arial"/>
                <a:cs typeface="Arial"/>
              </a:rPr>
              <a:t>a Link Control Protocol (LCP)</a:t>
            </a:r>
            <a:r>
              <a:rPr lang="en-US">
                <a:latin typeface="Arial"/>
                <a:cs typeface="Arial"/>
              </a:rPr>
              <a:t> for link establishment, configuration and testing. Once </a:t>
            </a:r>
            <a:r>
              <a:rPr lang="en-US">
                <a:solidFill>
                  <a:srgbClr val="404040"/>
                </a:solidFill>
                <a:latin typeface="Arial"/>
                <a:cs typeface="Arial"/>
              </a:rPr>
              <a:t>the LCP is initialized</a:t>
            </a:r>
            <a:r>
              <a:rPr lang="en-US">
                <a:latin typeface="Arial"/>
                <a:cs typeface="Arial"/>
              </a:rPr>
              <a:t>, one or many of several </a:t>
            </a:r>
            <a:r>
              <a:rPr lang="en-US">
                <a:solidFill>
                  <a:srgbClr val="B050D7"/>
                </a:solidFill>
                <a:latin typeface="Arial"/>
                <a:cs typeface="Arial"/>
              </a:rPr>
              <a:t>Network Control Protocols (NCPs) </a:t>
            </a:r>
            <a:r>
              <a:rPr lang="en-US">
                <a:latin typeface="Arial"/>
                <a:cs typeface="Arial"/>
              </a:rPr>
              <a:t>can be used to transport traffic for a particular protocol suite.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9878" y="3976980"/>
            <a:ext cx="5012683" cy="24801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07152956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84900"/>
            <a:ext cx="6508377" cy="1143000"/>
          </a:xfrm>
        </p:spPr>
        <p:txBody>
          <a:bodyPr/>
          <a:lstStyle/>
          <a:p>
            <a:r>
              <a:rPr lang="en-US" smtClean="0"/>
              <a:t>PPP and PHY Layer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199" y="2209800"/>
            <a:ext cx="8077512" cy="39163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latin typeface="Arial"/>
                <a:cs typeface="Arial"/>
              </a:rPr>
              <a:t>PPP operates at the Data Link layer. </a:t>
            </a:r>
          </a:p>
          <a:p>
            <a:pPr>
              <a:lnSpc>
                <a:spcPct val="90000"/>
              </a:lnSpc>
            </a:pPr>
            <a:r>
              <a:rPr lang="en-US">
                <a:latin typeface="Arial"/>
                <a:cs typeface="Arial"/>
              </a:rPr>
              <a:t>At the physical layer, PPP can be used across synchronous (e.g., ISDN, leased lines) and asynchronous (e.g., modem dialup) data links.</a:t>
            </a:r>
          </a:p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5988" y="3917320"/>
            <a:ext cx="5188238" cy="260437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66683857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59595"/>
            <a:ext cx="6508377" cy="1143000"/>
          </a:xfrm>
        </p:spPr>
        <p:txBody>
          <a:bodyPr/>
          <a:lstStyle/>
          <a:p>
            <a:r>
              <a:rPr lang="en-US" smtClean="0"/>
              <a:t>HOW PPP Work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199" y="2209800"/>
            <a:ext cx="8021486" cy="3916363"/>
          </a:xfrm>
        </p:spPr>
        <p:txBody>
          <a:bodyPr>
            <a:normAutofit lnSpcReduction="10000"/>
          </a:bodyPr>
          <a:lstStyle/>
          <a:p>
            <a:r>
              <a:rPr lang="en-US">
                <a:latin typeface="Arial"/>
                <a:cs typeface="Arial"/>
              </a:rPr>
              <a:t>The mechanism that PPP uses to carry network traffic is </a:t>
            </a:r>
            <a:r>
              <a:rPr lang="en-US" smtClean="0">
                <a:latin typeface="Arial"/>
                <a:cs typeface="Arial"/>
              </a:rPr>
              <a:t>to </a:t>
            </a:r>
            <a:r>
              <a:rPr lang="en-US">
                <a:latin typeface="Arial"/>
                <a:cs typeface="Arial"/>
              </a:rPr>
              <a:t>open a link with a short exchange of packets.</a:t>
            </a:r>
          </a:p>
          <a:p>
            <a:r>
              <a:rPr lang="en-US">
                <a:latin typeface="Arial"/>
                <a:cs typeface="Arial"/>
              </a:rPr>
              <a:t>Once the link is open, network traffic is carried with very little overhead. Frames are sent as unnumbered information frames, meaning that no data link </a:t>
            </a:r>
            <a:r>
              <a:rPr lang="en-US">
                <a:solidFill>
                  <a:srgbClr val="404040"/>
                </a:solidFill>
                <a:latin typeface="Arial"/>
                <a:cs typeface="Arial"/>
              </a:rPr>
              <a:t>acknowledgement is required and no retransmissions are carried out</a:t>
            </a:r>
            <a:r>
              <a:rPr lang="en-US" smtClean="0">
                <a:solidFill>
                  <a:srgbClr val="404040"/>
                </a:solidFill>
                <a:latin typeface="Arial"/>
                <a:cs typeface="Arial"/>
              </a:rPr>
              <a:t>.</a:t>
            </a:r>
            <a:endParaRPr lang="en-US">
              <a:latin typeface="Arial"/>
              <a:cs typeface="Arial"/>
            </a:endParaRPr>
          </a:p>
          <a:p>
            <a:r>
              <a:rPr lang="en-US" smtClean="0">
                <a:latin typeface="Arial"/>
                <a:cs typeface="Arial"/>
              </a:rPr>
              <a:t>So once </a:t>
            </a:r>
            <a:r>
              <a:rPr lang="en-US">
                <a:latin typeface="Arial"/>
                <a:cs typeface="Arial"/>
              </a:rPr>
              <a:t>the link is established, PPP acts as a straight data pipe for protocols.</a:t>
            </a:r>
          </a:p>
          <a:p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4484576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PPP Components</a:t>
            </a:r>
          </a:p>
        </p:txBody>
      </p:sp>
      <p:pic>
        <p:nvPicPr>
          <p:cNvPr id="4" name="Picture 3" descr="ppp2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84920" y="3258319"/>
            <a:ext cx="6037927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945600250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_rels/theme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r="http://schemas.openxmlformats.org/officeDocument/2006/relationships"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Arial"/>
        <a:cs typeface="Arial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Arial"/>
        <a:cs typeface="Arial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AD4DD3AEB58E458FE2BB115391F984" ma:contentTypeVersion="0" ma:contentTypeDescription="Create a new document." ma:contentTypeScope="" ma:versionID="db74ddb0c6b2a9f6e3d14e453642470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B4D6718-B4D4-4AA5-8315-3AEF8AA22A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25BEC5C-DC90-459A-935C-4810F294224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71E385-B546-481C-BEB9-E7693C19280B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Template>Equity</Template>
  <Company>KSU</Company>
  <PresentationFormat>On-screen Show (4:3)</PresentationFormat>
  <Paragraphs>127</Paragraphs>
  <Slides>29</Slides>
  <Notes>7</Notes>
  <TotalTime>309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baseType="lpstr" size="30">
      <vt:lpstr>Equity</vt:lpstr>
      <vt:lpstr>PPP Protocol</vt:lpstr>
      <vt:lpstr>Outline</vt:lpstr>
      <vt:lpstr>PPP Protocol</vt:lpstr>
      <vt:lpstr>PPP</vt:lpstr>
      <vt:lpstr>PPP </vt:lpstr>
      <vt:lpstr>PPP </vt:lpstr>
      <vt:lpstr>PPP and PHY Layer</vt:lpstr>
      <vt:lpstr>HOW PPP Work</vt:lpstr>
      <vt:lpstr>PPP Components</vt:lpstr>
      <vt:lpstr>PPP Components</vt:lpstr>
      <vt:lpstr>Encapsulation</vt:lpstr>
      <vt:lpstr>PPP Data Frame</vt:lpstr>
      <vt:lpstr>Byte Stuffing</vt:lpstr>
      <vt:lpstr>Byte Stuffing</vt:lpstr>
      <vt:lpstr>LCP</vt:lpstr>
      <vt:lpstr>LCP</vt:lpstr>
      <vt:lpstr>LCP Configuration Options</vt:lpstr>
      <vt:lpstr>LCP</vt:lpstr>
      <vt:lpstr>LCP</vt:lpstr>
      <vt:lpstr>NCP</vt:lpstr>
      <vt:lpstr>NCP</vt:lpstr>
      <vt:lpstr>PPP authentication protocols</vt:lpstr>
      <vt:lpstr>PAP</vt:lpstr>
      <vt:lpstr>Password Authentication Protocol (PAP)</vt:lpstr>
      <vt:lpstr>CHAP</vt:lpstr>
      <vt:lpstr>CHAP</vt:lpstr>
      <vt:lpstr>CHAP</vt:lpstr>
      <vt:lpstr>3- Network Layer Protocol Phase</vt:lpstr>
      <vt:lpstr>Slide 29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Presentation</dc:title>
  <dc:creator>Nour Alhariqi</dc:creator>
  <cp:lastModifiedBy>acer</cp:lastModifiedBy>
  <cp:revision>47</cp:revision>
  <dcterms:created xsi:type="dcterms:W3CDTF">2017-03-28T17:42:12Z</dcterms:created>
  <dcterms:modified xsi:type="dcterms:W3CDTF">2020-03-24T11:11:58Z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ontentTypeId">
    <vt:lpwstr>0x010100FCAD4DD3AEB58E458FE2BB115391F984</vt:lpwstr>
  </property>
</Properties>
</file>