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2"/>
  </p:notesMasterIdLst>
  <p:sldIdLst>
    <p:sldId id="256" r:id="rId2"/>
    <p:sldId id="261" r:id="rId3"/>
    <p:sldId id="350" r:id="rId4"/>
    <p:sldId id="263" r:id="rId5"/>
    <p:sldId id="264" r:id="rId6"/>
    <p:sldId id="265" r:id="rId7"/>
    <p:sldId id="266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357" r:id="rId20"/>
    <p:sldId id="320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009900"/>
    <a:srgbClr val="CC0000"/>
    <a:srgbClr val="FF0000"/>
    <a:srgbClr val="000066"/>
    <a:srgbClr val="969696"/>
    <a:srgbClr val="B2B2B2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0" autoAdjust="0"/>
    <p:restoredTop sz="86410" autoAdjust="0"/>
  </p:normalViewPr>
  <p:slideViewPr>
    <p:cSldViewPr snapToGrid="0">
      <p:cViewPr varScale="1">
        <p:scale>
          <a:sx n="71" d="100"/>
          <a:sy n="71" d="100"/>
        </p:scale>
        <p:origin x="-8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1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tableStyles" Target="tableStyle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notesMaster" Target="notesMasters/notesMaster1.xml" 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9.xml" /><Relationship Id="rId2" Type="http://schemas.openxmlformats.org/officeDocument/2006/relationships/slide" Target="slides/slide4.xml" /><Relationship Id="rId1" Type="http://schemas.openxmlformats.org/officeDocument/2006/relationships/slide" Target="slides/slide2.xml" /><Relationship Id="rId6" Type="http://schemas.openxmlformats.org/officeDocument/2006/relationships/slide" Target="slides/slide15.xml" /><Relationship Id="rId5" Type="http://schemas.openxmlformats.org/officeDocument/2006/relationships/slide" Target="slides/slide12.xml" /><Relationship Id="rId4" Type="http://schemas.openxmlformats.org/officeDocument/2006/relationships/slide" Target="slides/slide11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 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 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 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 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 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 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 /><Relationship Id="rId1" Type="http://schemas.openxmlformats.org/officeDocument/2006/relationships/image" Target="../media/image8.emf" 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 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>
            <a:extLst>
              <a:ext uri="{FF2B5EF4-FFF2-40B4-BE49-F238E27FC236}">
                <a16:creationId xmlns:a16="http://schemas.microsoft.com/office/drawing/2014/main" id="{A9255477-BFDE-4ADE-9834-2B8309F575D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203779" name="Rectangle 3">
            <a:extLst>
              <a:ext uri="{FF2B5EF4-FFF2-40B4-BE49-F238E27FC236}">
                <a16:creationId xmlns:a16="http://schemas.microsoft.com/office/drawing/2014/main" id="{B0B02B4E-A675-4B22-BD67-890C8806F58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203780" name="Rectangle 4">
            <a:extLst>
              <a:ext uri="{FF2B5EF4-FFF2-40B4-BE49-F238E27FC236}">
                <a16:creationId xmlns:a16="http://schemas.microsoft.com/office/drawing/2014/main" id="{4B76D084-4B82-46CE-941E-230487A639D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3781" name="Rectangle 5">
            <a:extLst>
              <a:ext uri="{FF2B5EF4-FFF2-40B4-BE49-F238E27FC236}">
                <a16:creationId xmlns:a16="http://schemas.microsoft.com/office/drawing/2014/main" id="{6CFA5CD7-28A1-44E1-B31A-7F15FB6FF56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03782" name="Rectangle 6">
            <a:extLst>
              <a:ext uri="{FF2B5EF4-FFF2-40B4-BE49-F238E27FC236}">
                <a16:creationId xmlns:a16="http://schemas.microsoft.com/office/drawing/2014/main" id="{8B1AE908-7BED-4F30-826E-E6EAA46B816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203783" name="Rectangle 7">
            <a:extLst>
              <a:ext uri="{FF2B5EF4-FFF2-40B4-BE49-F238E27FC236}">
                <a16:creationId xmlns:a16="http://schemas.microsoft.com/office/drawing/2014/main" id="{39DF3852-A154-4134-B9E9-FD2E196BE5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DD0EA8-8AA0-42A9-B813-E1132CE59B9F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 /><Relationship Id="rId1" Type="http://schemas.openxmlformats.org/officeDocument/2006/relationships/notesMaster" Target="../notesMasters/notesMaster1.xml" 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E507673-C373-4C7D-9B14-614AD39775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6C0DF0-550C-4170-806C-F5177012C753}" type="slidenum">
              <a:rPr lang="zh-TW" altLang="en-US"/>
              <a:pPr/>
              <a:t>1</a:t>
            </a:fld>
            <a:endParaRPr lang="en-US" altLang="zh-TW"/>
          </a:p>
        </p:txBody>
      </p:sp>
      <p:sp>
        <p:nvSpPr>
          <p:cNvPr id="204802" name="Rectangle 2">
            <a:extLst>
              <a:ext uri="{FF2B5EF4-FFF2-40B4-BE49-F238E27FC236}">
                <a16:creationId xmlns:a16="http://schemas.microsoft.com/office/drawing/2014/main" id="{43853244-CE8A-456D-AEAB-97F7892D99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>
            <a:extLst>
              <a:ext uri="{FF2B5EF4-FFF2-40B4-BE49-F238E27FC236}">
                <a16:creationId xmlns:a16="http://schemas.microsoft.com/office/drawing/2014/main" id="{8466A21B-3AB8-440C-9E95-C17EC5EBDC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11C8330-C819-460B-945D-1CF3C85B0F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DD519B-37FB-402C-8FFA-5420D7A8E8A0}" type="slidenum">
              <a:rPr lang="zh-TW" altLang="en-US"/>
              <a:pPr/>
              <a:t>10</a:t>
            </a:fld>
            <a:endParaRPr lang="en-US" altLang="zh-TW"/>
          </a:p>
        </p:txBody>
      </p:sp>
      <p:sp>
        <p:nvSpPr>
          <p:cNvPr id="214018" name="Rectangle 2">
            <a:extLst>
              <a:ext uri="{FF2B5EF4-FFF2-40B4-BE49-F238E27FC236}">
                <a16:creationId xmlns:a16="http://schemas.microsoft.com/office/drawing/2014/main" id="{465136AF-751F-44EA-AE58-0405972542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>
            <a:extLst>
              <a:ext uri="{FF2B5EF4-FFF2-40B4-BE49-F238E27FC236}">
                <a16:creationId xmlns:a16="http://schemas.microsoft.com/office/drawing/2014/main" id="{D4C71012-5954-4D04-9F69-A8BF47BDA7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99BC54C-AA59-4971-B97A-B4CC2FA392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2EDD49-FFE4-45F2-85C7-A06A04FFEA65}" type="slidenum">
              <a:rPr lang="zh-TW" altLang="en-US"/>
              <a:pPr/>
              <a:t>11</a:t>
            </a:fld>
            <a:endParaRPr lang="en-US" altLang="zh-TW"/>
          </a:p>
        </p:txBody>
      </p:sp>
      <p:sp>
        <p:nvSpPr>
          <p:cNvPr id="215042" name="Rectangle 2">
            <a:extLst>
              <a:ext uri="{FF2B5EF4-FFF2-40B4-BE49-F238E27FC236}">
                <a16:creationId xmlns:a16="http://schemas.microsoft.com/office/drawing/2014/main" id="{973F8A07-421D-4A1B-AB8C-798098EF07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>
            <a:extLst>
              <a:ext uri="{FF2B5EF4-FFF2-40B4-BE49-F238E27FC236}">
                <a16:creationId xmlns:a16="http://schemas.microsoft.com/office/drawing/2014/main" id="{6B6EAB6B-9B29-498C-93E3-99D8AB8D1E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791B48A-5EC7-468D-9FE5-C6575A8D77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1CD172-4131-4BB0-8E6C-C11362516B08}" type="slidenum">
              <a:rPr lang="zh-TW" altLang="en-US"/>
              <a:pPr/>
              <a:t>12</a:t>
            </a:fld>
            <a:endParaRPr lang="en-US" altLang="zh-TW"/>
          </a:p>
        </p:txBody>
      </p:sp>
      <p:sp>
        <p:nvSpPr>
          <p:cNvPr id="216066" name="Rectangle 2">
            <a:extLst>
              <a:ext uri="{FF2B5EF4-FFF2-40B4-BE49-F238E27FC236}">
                <a16:creationId xmlns:a16="http://schemas.microsoft.com/office/drawing/2014/main" id="{B3C1FAD4-CF42-434B-8E52-D55592965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>
            <a:extLst>
              <a:ext uri="{FF2B5EF4-FFF2-40B4-BE49-F238E27FC236}">
                <a16:creationId xmlns:a16="http://schemas.microsoft.com/office/drawing/2014/main" id="{C5549A9F-F901-4165-9849-4A5AC937E9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EA084F3-F233-42CA-88E4-161FAF05F5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32AB3E-2280-41B9-9B45-4DB558E240DF}" type="slidenum">
              <a:rPr lang="zh-TW" altLang="en-US"/>
              <a:pPr/>
              <a:t>13</a:t>
            </a:fld>
            <a:endParaRPr lang="en-US" altLang="zh-TW"/>
          </a:p>
        </p:txBody>
      </p:sp>
      <p:sp>
        <p:nvSpPr>
          <p:cNvPr id="217090" name="Rectangle 2">
            <a:extLst>
              <a:ext uri="{FF2B5EF4-FFF2-40B4-BE49-F238E27FC236}">
                <a16:creationId xmlns:a16="http://schemas.microsoft.com/office/drawing/2014/main" id="{3A89A14B-FB9E-4AB9-8FF2-B2E06C625D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>
            <a:extLst>
              <a:ext uri="{FF2B5EF4-FFF2-40B4-BE49-F238E27FC236}">
                <a16:creationId xmlns:a16="http://schemas.microsoft.com/office/drawing/2014/main" id="{AF288120-F60B-4D53-A0F4-5AED5B103C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21BC347-DFE2-4E53-B5E4-B86F5B6AE0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920E3E-57FC-4656-9C98-2251929E2C21}" type="slidenum">
              <a:rPr lang="zh-TW" altLang="en-US"/>
              <a:pPr/>
              <a:t>14</a:t>
            </a:fld>
            <a:endParaRPr lang="en-US" altLang="zh-TW"/>
          </a:p>
        </p:txBody>
      </p:sp>
      <p:sp>
        <p:nvSpPr>
          <p:cNvPr id="218114" name="Rectangle 2">
            <a:extLst>
              <a:ext uri="{FF2B5EF4-FFF2-40B4-BE49-F238E27FC236}">
                <a16:creationId xmlns:a16="http://schemas.microsoft.com/office/drawing/2014/main" id="{B9E5813D-AE31-482D-8607-F2B841391E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>
            <a:extLst>
              <a:ext uri="{FF2B5EF4-FFF2-40B4-BE49-F238E27FC236}">
                <a16:creationId xmlns:a16="http://schemas.microsoft.com/office/drawing/2014/main" id="{F87A55F0-F577-4386-A7E3-4DF0E53A57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0E32FD4-B6B3-40A8-9179-B708B952C7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AFEAA3-BFAC-4763-B1F0-A1E146F668FB}" type="slidenum">
              <a:rPr lang="zh-TW" altLang="en-US"/>
              <a:pPr/>
              <a:t>15</a:t>
            </a:fld>
            <a:endParaRPr lang="en-US" altLang="zh-TW"/>
          </a:p>
        </p:txBody>
      </p:sp>
      <p:sp>
        <p:nvSpPr>
          <p:cNvPr id="219138" name="Rectangle 2">
            <a:extLst>
              <a:ext uri="{FF2B5EF4-FFF2-40B4-BE49-F238E27FC236}">
                <a16:creationId xmlns:a16="http://schemas.microsoft.com/office/drawing/2014/main" id="{05831D26-B52C-4BB1-8551-E147AE4361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4CE0B9F1-3286-4A9A-9D48-6BDEBAC5D3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BC38798-BA67-49A4-9EDC-78A65776CF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F9D2C5-A9E6-4B4B-868A-2E5B200C466E}" type="slidenum">
              <a:rPr lang="zh-TW" altLang="en-US"/>
              <a:pPr/>
              <a:t>16</a:t>
            </a:fld>
            <a:endParaRPr lang="en-US" altLang="zh-TW"/>
          </a:p>
        </p:txBody>
      </p:sp>
      <p:sp>
        <p:nvSpPr>
          <p:cNvPr id="220162" name="Rectangle 2">
            <a:extLst>
              <a:ext uri="{FF2B5EF4-FFF2-40B4-BE49-F238E27FC236}">
                <a16:creationId xmlns:a16="http://schemas.microsoft.com/office/drawing/2014/main" id="{C2EAD5FE-E910-4766-9214-F2747A2769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>
            <a:extLst>
              <a:ext uri="{FF2B5EF4-FFF2-40B4-BE49-F238E27FC236}">
                <a16:creationId xmlns:a16="http://schemas.microsoft.com/office/drawing/2014/main" id="{BDF78970-A25D-47A9-89C6-C26A8A4DD3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CACF6F8-F5C6-49D5-868D-9AEEDF9076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085DCF-CD25-48CB-BC9B-ED88939C8FFD}" type="slidenum">
              <a:rPr lang="zh-TW" altLang="en-US"/>
              <a:pPr/>
              <a:t>17</a:t>
            </a:fld>
            <a:endParaRPr lang="en-US" altLang="zh-TW"/>
          </a:p>
        </p:txBody>
      </p:sp>
      <p:sp>
        <p:nvSpPr>
          <p:cNvPr id="221186" name="Rectangle 2">
            <a:extLst>
              <a:ext uri="{FF2B5EF4-FFF2-40B4-BE49-F238E27FC236}">
                <a16:creationId xmlns:a16="http://schemas.microsoft.com/office/drawing/2014/main" id="{B89BB912-A642-4DF7-96B0-F72134D319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>
            <a:extLst>
              <a:ext uri="{FF2B5EF4-FFF2-40B4-BE49-F238E27FC236}">
                <a16:creationId xmlns:a16="http://schemas.microsoft.com/office/drawing/2014/main" id="{BAC0E0BC-2563-4E1A-912A-37936276FD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B414A7C-4B99-4853-9B76-DF6B32F787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6442A3-A747-4CEC-949E-012A4B49C62B}" type="slidenum">
              <a:rPr lang="zh-TW" altLang="en-US"/>
              <a:pPr/>
              <a:t>18</a:t>
            </a:fld>
            <a:endParaRPr lang="en-US" altLang="zh-TW"/>
          </a:p>
        </p:txBody>
      </p:sp>
      <p:sp>
        <p:nvSpPr>
          <p:cNvPr id="222210" name="Rectangle 2">
            <a:extLst>
              <a:ext uri="{FF2B5EF4-FFF2-40B4-BE49-F238E27FC236}">
                <a16:creationId xmlns:a16="http://schemas.microsoft.com/office/drawing/2014/main" id="{CCBBB70A-6E4A-4F87-AB1A-965F6E94A1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>
            <a:extLst>
              <a:ext uri="{FF2B5EF4-FFF2-40B4-BE49-F238E27FC236}">
                <a16:creationId xmlns:a16="http://schemas.microsoft.com/office/drawing/2014/main" id="{862F31F5-0609-4DB5-B1B1-5C25699604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3742E12-1CE4-47E8-B141-1A1C5C5B57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6D28B4-AA24-4455-B939-6FD62E4FCC36}" type="slidenum">
              <a:rPr lang="zh-TW" altLang="en-US"/>
              <a:pPr/>
              <a:t>19</a:t>
            </a:fld>
            <a:endParaRPr lang="en-US" altLang="zh-TW"/>
          </a:p>
        </p:txBody>
      </p:sp>
      <p:sp>
        <p:nvSpPr>
          <p:cNvPr id="304130" name="Rectangle 2">
            <a:extLst>
              <a:ext uri="{FF2B5EF4-FFF2-40B4-BE49-F238E27FC236}">
                <a16:creationId xmlns:a16="http://schemas.microsoft.com/office/drawing/2014/main" id="{2F80BF48-E74B-464A-94D4-3A00B7D0CF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>
            <a:extLst>
              <a:ext uri="{FF2B5EF4-FFF2-40B4-BE49-F238E27FC236}">
                <a16:creationId xmlns:a16="http://schemas.microsoft.com/office/drawing/2014/main" id="{21C98DBD-DADC-4FEA-A17F-DC0EF34AD3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DB365E7-7984-419F-ABE0-AB9C51C050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5287DB-95DA-4353-A47C-F3B44044B2DF}" type="slidenum">
              <a:rPr lang="zh-TW" altLang="en-US"/>
              <a:pPr/>
              <a:t>2</a:t>
            </a:fld>
            <a:endParaRPr lang="en-US" altLang="zh-TW"/>
          </a:p>
        </p:txBody>
      </p:sp>
      <p:sp>
        <p:nvSpPr>
          <p:cNvPr id="205826" name="Rectangle 2">
            <a:extLst>
              <a:ext uri="{FF2B5EF4-FFF2-40B4-BE49-F238E27FC236}">
                <a16:creationId xmlns:a16="http://schemas.microsoft.com/office/drawing/2014/main" id="{25916947-EE0E-49C7-BBFA-B5F8ABECBF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>
            <a:extLst>
              <a:ext uri="{FF2B5EF4-FFF2-40B4-BE49-F238E27FC236}">
                <a16:creationId xmlns:a16="http://schemas.microsoft.com/office/drawing/2014/main" id="{1647246D-D242-4766-997D-AF0207B282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C381564-5A12-4885-83B0-335F8F79E6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0F81F1-6ED3-464E-B0A9-CFEC8EA47CFF}" type="slidenum">
              <a:rPr lang="zh-TW" altLang="en-US"/>
              <a:pPr/>
              <a:t>20</a:t>
            </a:fld>
            <a:endParaRPr lang="en-US" altLang="zh-TW"/>
          </a:p>
        </p:txBody>
      </p:sp>
      <p:sp>
        <p:nvSpPr>
          <p:cNvPr id="262146" name="Rectangle 2">
            <a:extLst>
              <a:ext uri="{FF2B5EF4-FFF2-40B4-BE49-F238E27FC236}">
                <a16:creationId xmlns:a16="http://schemas.microsoft.com/office/drawing/2014/main" id="{54D8EB29-7CFC-484E-BA76-7D354E466D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>
            <a:extLst>
              <a:ext uri="{FF2B5EF4-FFF2-40B4-BE49-F238E27FC236}">
                <a16:creationId xmlns:a16="http://schemas.microsoft.com/office/drawing/2014/main" id="{D13015C1-0CDB-4721-AC28-B93BB85570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1B29B10-1493-416F-A9AC-53BCF1DC2B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0708D5-7ACA-4EA3-892A-A1D63EC9FA00}" type="slidenum">
              <a:rPr lang="zh-TW" altLang="en-US"/>
              <a:pPr/>
              <a:t>3</a:t>
            </a:fld>
            <a:endParaRPr lang="en-US" altLang="zh-TW"/>
          </a:p>
        </p:txBody>
      </p:sp>
      <p:sp>
        <p:nvSpPr>
          <p:cNvPr id="206850" name="Rectangle 2">
            <a:extLst>
              <a:ext uri="{FF2B5EF4-FFF2-40B4-BE49-F238E27FC236}">
                <a16:creationId xmlns:a16="http://schemas.microsoft.com/office/drawing/2014/main" id="{C0BBE27A-A55F-41F1-A282-2A5051C7F2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>
            <a:extLst>
              <a:ext uri="{FF2B5EF4-FFF2-40B4-BE49-F238E27FC236}">
                <a16:creationId xmlns:a16="http://schemas.microsoft.com/office/drawing/2014/main" id="{EE98DFFC-0D0A-467A-853C-ADDB44F7AE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99191E7-3B34-488E-9755-4757F5B2C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C13D55-240D-400C-9156-1EC0130B7179}" type="slidenum">
              <a:rPr lang="zh-TW" altLang="en-US"/>
              <a:pPr/>
              <a:t>4</a:t>
            </a:fld>
            <a:endParaRPr lang="en-US" altLang="zh-TW"/>
          </a:p>
        </p:txBody>
      </p:sp>
      <p:sp>
        <p:nvSpPr>
          <p:cNvPr id="207874" name="Rectangle 2">
            <a:extLst>
              <a:ext uri="{FF2B5EF4-FFF2-40B4-BE49-F238E27FC236}">
                <a16:creationId xmlns:a16="http://schemas.microsoft.com/office/drawing/2014/main" id="{137819C2-A6C7-4686-A4CA-31986AB76B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>
            <a:extLst>
              <a:ext uri="{FF2B5EF4-FFF2-40B4-BE49-F238E27FC236}">
                <a16:creationId xmlns:a16="http://schemas.microsoft.com/office/drawing/2014/main" id="{F6BAEE7C-DC1E-43F1-B102-D9439B4B03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8D705A3-A2E8-4F06-8E80-EC0D079670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24FF1A-AD9D-49E2-B9D1-0A372110D950}" type="slidenum">
              <a:rPr lang="zh-TW" altLang="en-US"/>
              <a:pPr/>
              <a:t>5</a:t>
            </a:fld>
            <a:endParaRPr lang="en-US" altLang="zh-TW"/>
          </a:p>
        </p:txBody>
      </p:sp>
      <p:sp>
        <p:nvSpPr>
          <p:cNvPr id="208898" name="Rectangle 2">
            <a:extLst>
              <a:ext uri="{FF2B5EF4-FFF2-40B4-BE49-F238E27FC236}">
                <a16:creationId xmlns:a16="http://schemas.microsoft.com/office/drawing/2014/main" id="{004B3966-313D-4906-9EC0-4F0307BDE3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>
            <a:extLst>
              <a:ext uri="{FF2B5EF4-FFF2-40B4-BE49-F238E27FC236}">
                <a16:creationId xmlns:a16="http://schemas.microsoft.com/office/drawing/2014/main" id="{2C223F3D-1D51-4049-BC34-457CC6D5B1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4BE7623-B758-4316-9833-1361AAAFA3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46B456-151D-4EC1-9859-9982F13B2CFE}" type="slidenum">
              <a:rPr lang="zh-TW" altLang="en-US"/>
              <a:pPr/>
              <a:t>6</a:t>
            </a:fld>
            <a:endParaRPr lang="en-US" altLang="zh-TW"/>
          </a:p>
        </p:txBody>
      </p:sp>
      <p:sp>
        <p:nvSpPr>
          <p:cNvPr id="209922" name="Rectangle 2">
            <a:extLst>
              <a:ext uri="{FF2B5EF4-FFF2-40B4-BE49-F238E27FC236}">
                <a16:creationId xmlns:a16="http://schemas.microsoft.com/office/drawing/2014/main" id="{BCEB7D27-CBA9-4DA2-9A74-3F748B967C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>
            <a:extLst>
              <a:ext uri="{FF2B5EF4-FFF2-40B4-BE49-F238E27FC236}">
                <a16:creationId xmlns:a16="http://schemas.microsoft.com/office/drawing/2014/main" id="{C3DA4C43-C342-4092-818A-CE73B74B6D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AFF90EA-A2BF-4FE5-830F-7B64A05B88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45BCC3-4709-487C-A40B-F536E7D0B60F}" type="slidenum">
              <a:rPr lang="zh-TW" altLang="en-US"/>
              <a:pPr/>
              <a:t>7</a:t>
            </a:fld>
            <a:endParaRPr lang="en-US" altLang="zh-TW"/>
          </a:p>
        </p:txBody>
      </p:sp>
      <p:sp>
        <p:nvSpPr>
          <p:cNvPr id="210946" name="Rectangle 2">
            <a:extLst>
              <a:ext uri="{FF2B5EF4-FFF2-40B4-BE49-F238E27FC236}">
                <a16:creationId xmlns:a16="http://schemas.microsoft.com/office/drawing/2014/main" id="{AC94567B-5FF4-4C3D-900C-5109B79554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4251DF8C-D82D-4956-8180-F22804220E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1112193-8033-4165-9F3A-F38E76F0F7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898564-FFEA-4CD4-A310-3EFEB5D5A118}" type="slidenum">
              <a:rPr lang="zh-TW" altLang="en-US"/>
              <a:pPr/>
              <a:t>8</a:t>
            </a:fld>
            <a:endParaRPr lang="en-US" altLang="zh-TW"/>
          </a:p>
        </p:txBody>
      </p:sp>
      <p:sp>
        <p:nvSpPr>
          <p:cNvPr id="211970" name="Rectangle 2">
            <a:extLst>
              <a:ext uri="{FF2B5EF4-FFF2-40B4-BE49-F238E27FC236}">
                <a16:creationId xmlns:a16="http://schemas.microsoft.com/office/drawing/2014/main" id="{A90D14DA-68E2-48BE-B2B5-714C984D26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>
            <a:extLst>
              <a:ext uri="{FF2B5EF4-FFF2-40B4-BE49-F238E27FC236}">
                <a16:creationId xmlns:a16="http://schemas.microsoft.com/office/drawing/2014/main" id="{B56D2D52-5879-43D0-A935-0C66D414FB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226F990-A55C-489C-BCBD-A9FCEDCDC5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F1EC78-E89C-425B-A502-9BDBC1B6225C}" type="slidenum">
              <a:rPr lang="zh-TW" altLang="en-US"/>
              <a:pPr/>
              <a:t>9</a:t>
            </a:fld>
            <a:endParaRPr lang="en-US" altLang="zh-TW"/>
          </a:p>
        </p:txBody>
      </p:sp>
      <p:sp>
        <p:nvSpPr>
          <p:cNvPr id="212994" name="Rectangle 2">
            <a:extLst>
              <a:ext uri="{FF2B5EF4-FFF2-40B4-BE49-F238E27FC236}">
                <a16:creationId xmlns:a16="http://schemas.microsoft.com/office/drawing/2014/main" id="{C172B25E-9999-42FE-872A-6223893BAD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>
            <a:extLst>
              <a:ext uri="{FF2B5EF4-FFF2-40B4-BE49-F238E27FC236}">
                <a16:creationId xmlns:a16="http://schemas.microsoft.com/office/drawing/2014/main" id="{89CC9A8A-E57B-4D58-AD45-2B0E0D3E3E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>
            <a:extLst>
              <a:ext uri="{FF2B5EF4-FFF2-40B4-BE49-F238E27FC236}">
                <a16:creationId xmlns:a16="http://schemas.microsoft.com/office/drawing/2014/main" id="{9C51B27F-BA2E-4AE2-B219-0887636B234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zh-TW" noProof="0"/>
              <a:t>按一下以編輯母片標題樣式</a:t>
            </a:r>
          </a:p>
        </p:txBody>
      </p:sp>
      <p:sp>
        <p:nvSpPr>
          <p:cNvPr id="301059" name="Rectangle 3">
            <a:extLst>
              <a:ext uri="{FF2B5EF4-FFF2-40B4-BE49-F238E27FC236}">
                <a16:creationId xmlns:a16="http://schemas.microsoft.com/office/drawing/2014/main" id="{AF6C1812-67E9-493A-9EA9-3107F1E2C47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en-US" altLang="zh-TW" noProof="0"/>
              <a:t>按一下以編輯母片副標題樣式</a:t>
            </a:r>
          </a:p>
        </p:txBody>
      </p:sp>
      <p:sp>
        <p:nvSpPr>
          <p:cNvPr id="301060" name="Rectangle 4">
            <a:extLst>
              <a:ext uri="{FF2B5EF4-FFF2-40B4-BE49-F238E27FC236}">
                <a16:creationId xmlns:a16="http://schemas.microsoft.com/office/drawing/2014/main" id="{7E970C87-88A0-4CBC-8FC4-FB7E3157C55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1061" name="Rectangle 5">
            <a:extLst>
              <a:ext uri="{FF2B5EF4-FFF2-40B4-BE49-F238E27FC236}">
                <a16:creationId xmlns:a16="http://schemas.microsoft.com/office/drawing/2014/main" id="{871C53CD-EF69-4FDD-BAEC-0677D0C321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1062" name="Rectangle 6">
            <a:extLst>
              <a:ext uri="{FF2B5EF4-FFF2-40B4-BE49-F238E27FC236}">
                <a16:creationId xmlns:a16="http://schemas.microsoft.com/office/drawing/2014/main" id="{AB7A43CF-45F2-4B4E-86DF-A896BC0566D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F6ECC57-1591-4DB1-9C1B-09AFEA79F855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301063" name="Freeform 7">
            <a:extLst>
              <a:ext uri="{FF2B5EF4-FFF2-40B4-BE49-F238E27FC236}">
                <a16:creationId xmlns:a16="http://schemas.microsoft.com/office/drawing/2014/main" id="{00CCDA8D-3718-4086-940A-1FE8F0B2D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1064" name="Line 8">
            <a:extLst>
              <a:ext uri="{FF2B5EF4-FFF2-40B4-BE49-F238E27FC236}">
                <a16:creationId xmlns:a16="http://schemas.microsoft.com/office/drawing/2014/main" id="{725AD44D-3834-4DE8-9E57-07D7E630C7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48D00-662D-4E4D-8233-8D449C61F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894BE1-7697-4435-B47E-A5D7AAFA5B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4E4C9-7769-4EEC-886D-B2B125495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758EF-2AC1-4D63-8DB3-0DB2F3BFB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362FA-87AD-4AF4-ADEF-36961C495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2CCB1-443D-46D3-BA2A-012EAB2E222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3728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EA095C-C10E-4805-96BC-1517F5F539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12ACA2-C780-4476-9421-096603627B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29E37-23EA-4088-891C-7C39F6F7C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9148E-7D95-466B-ADF4-A95489515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9CBA5-AC07-46DD-8BB2-CFEAF841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A0619C-0EE7-4F13-B849-B5F076A6093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1260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F5A08-BBE7-4EB7-94D7-961E802C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078D7F-7C8B-4BAC-B834-C941928F9BDC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575F9-E8FE-4AD7-82E6-1A62C5BC0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F48F-651A-4D95-BB21-85B39FCC40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398646-7B12-4B43-A11E-5BED66667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6AD25-44B8-40B9-8AAD-438509CED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9589738-9244-4D8C-BC37-FEB227C64F1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3200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67F5B-0770-42D5-A6D4-458BD30C6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E1639-CDF9-4BA7-B125-DE56370EB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06F5F-DA0C-4F01-A148-A1904544C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63A03-CE86-4741-9479-51CEF22C3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AF568-B474-4F5A-B3EC-1453E7CB2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D153C-47F8-408A-AEB7-A15300E196A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27917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C9B33-214B-40B5-B70F-2906A51C4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CCCB64-96EC-4899-A82E-A71C8DC9F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96D-3D84-4083-BDDD-CC03892FB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91A8-1A49-4C7D-9DCA-FFB32A960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F2BAF-7B14-4567-AB72-B7AFE17DC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D1D23A-E6DA-4B8F-B9D9-7AB0E3AEC06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654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BF828-B13B-43F4-8996-7DEC3A5BA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FB81E-0927-4F7B-820A-160C0704FC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2DFAE3-75E6-43D3-8AC4-356E9D95D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083F34-6C3F-415A-93A9-D439FF8D6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3A144C-05D6-4598-83F1-F5BB7899B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EE1711-858F-4892-8E53-49E711D2A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071C2-BB7B-496E-B780-48649140358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80737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F5403-82AC-4D47-9FD4-C7C02A206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E7A52D-E05E-444A-973C-8040663FE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C7A7C-58B8-47E9-A255-FD3E80D81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6DA5B7-AA46-4B65-941B-2D8595C7E9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C9C4E3-9555-4EC7-AD26-A06B8EE0DB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075F53-C36F-4076-B936-D0E12CA78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C89E93-E116-44D0-891D-BF5C03249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D3C5CD-22EC-4EEF-89A2-02B6EB58A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79554-FECA-47FD-B94E-53B09713EDD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28295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183E7-DA97-4E7C-AF18-35AA074B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D28148-2A24-4969-B7CE-9747DE068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EC4BF4-0A6A-4666-834F-78719730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76F0C6-5AD6-4670-A307-B417C3DEC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54AB98-FB77-4FD3-83B9-22032B6844B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7154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EB878D-BB8E-4343-852B-F84FDFB74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64EE0-8F5C-4F68-A728-7384C4362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5D1B01-9EEC-43FE-9108-866C03613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68477-339A-478D-902E-A53F94216B3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478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21EC0-452C-4087-B7C4-520EA386A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40ED2-D343-427E-835A-DCF909017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09DB94-385A-4733-A118-0D67DB62D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5E457-594A-4A78-875C-64130E4EE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FB0736-5CB9-4F2C-883E-8ECA7A1DA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A00763-167F-4A6E-9DFB-111EB02B0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3A323-A118-48D4-BD5A-61E09D639AA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884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6685F-5D81-49EC-B426-48379292A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3A4178-00FD-4008-837E-17FD62FE96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132F7-3F01-4CBD-8FEB-EFE6A230DE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BE1A7-771E-4DC6-85D6-2F9FF50EC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ADAC98-CB0B-4E86-BBB8-E1DA5DC02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EF41AA-C677-4683-8DA3-F48C25E0E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9588A-4DF5-47DE-BE75-5888BF874B3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0944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>
            <a:extLst>
              <a:ext uri="{FF2B5EF4-FFF2-40B4-BE49-F238E27FC236}">
                <a16:creationId xmlns:a16="http://schemas.microsoft.com/office/drawing/2014/main" id="{476953A5-97A7-4CC2-A87A-6D5363F543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按一下以編輯母片標題樣式</a:t>
            </a:r>
          </a:p>
        </p:txBody>
      </p:sp>
      <p:sp>
        <p:nvSpPr>
          <p:cNvPr id="300035" name="Rectangle 3">
            <a:extLst>
              <a:ext uri="{FF2B5EF4-FFF2-40B4-BE49-F238E27FC236}">
                <a16:creationId xmlns:a16="http://schemas.microsoft.com/office/drawing/2014/main" id="{36C6E3EB-1EF2-49F6-A3C0-D27A570A9D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按一下以編輯母片</a:t>
            </a:r>
          </a:p>
          <a:p>
            <a:pPr lvl="1"/>
            <a:r>
              <a:rPr lang="en-US" altLang="zh-TW"/>
              <a:t>第二層</a:t>
            </a:r>
          </a:p>
          <a:p>
            <a:pPr lvl="2"/>
            <a:r>
              <a:rPr lang="en-US" altLang="zh-TW"/>
              <a:t>第三層</a:t>
            </a:r>
          </a:p>
          <a:p>
            <a:pPr lvl="3"/>
            <a:r>
              <a:rPr lang="en-US" altLang="zh-TW"/>
              <a:t>第四層</a:t>
            </a:r>
          </a:p>
          <a:p>
            <a:pPr lvl="4"/>
            <a:r>
              <a:rPr lang="en-US" altLang="zh-TW"/>
              <a:t>第五層</a:t>
            </a:r>
          </a:p>
        </p:txBody>
      </p:sp>
      <p:sp>
        <p:nvSpPr>
          <p:cNvPr id="300036" name="Rectangle 4">
            <a:extLst>
              <a:ext uri="{FF2B5EF4-FFF2-40B4-BE49-F238E27FC236}">
                <a16:creationId xmlns:a16="http://schemas.microsoft.com/office/drawing/2014/main" id="{5CF1419C-21C8-40FF-8D54-0C085993633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+mn-lt"/>
              </a:defRPr>
            </a:lvl1pPr>
          </a:lstStyle>
          <a:p>
            <a:endParaRPr lang="en-US" altLang="zh-TW"/>
          </a:p>
        </p:txBody>
      </p:sp>
      <p:sp>
        <p:nvSpPr>
          <p:cNvPr id="300037" name="Rectangle 5">
            <a:extLst>
              <a:ext uri="{FF2B5EF4-FFF2-40B4-BE49-F238E27FC236}">
                <a16:creationId xmlns:a16="http://schemas.microsoft.com/office/drawing/2014/main" id="{41727EB3-AA58-4DE6-AFDD-13E6E8A2F59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latin typeface="+mn-lt"/>
              </a:defRPr>
            </a:lvl1pPr>
          </a:lstStyle>
          <a:p>
            <a:endParaRPr lang="en-US" altLang="zh-TW"/>
          </a:p>
        </p:txBody>
      </p:sp>
      <p:sp>
        <p:nvSpPr>
          <p:cNvPr id="300038" name="Rectangle 6">
            <a:extLst>
              <a:ext uri="{FF2B5EF4-FFF2-40B4-BE49-F238E27FC236}">
                <a16:creationId xmlns:a16="http://schemas.microsoft.com/office/drawing/2014/main" id="{32436EF8-9A89-4A74-B197-304B367A420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+mn-lt"/>
              </a:defRPr>
            </a:lvl1pPr>
          </a:lstStyle>
          <a:p>
            <a:fld id="{AB80C4EA-E124-43BF-95E1-031CF8D6A285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300039" name="Freeform 7">
            <a:extLst>
              <a:ext uri="{FF2B5EF4-FFF2-40B4-BE49-F238E27FC236}">
                <a16:creationId xmlns:a16="http://schemas.microsoft.com/office/drawing/2014/main" id="{571C306F-DA08-460B-ADCB-D0B386BAA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0040" name="Line 8">
            <a:extLst>
              <a:ext uri="{FF2B5EF4-FFF2-40B4-BE49-F238E27FC236}">
                <a16:creationId xmlns:a16="http://schemas.microsoft.com/office/drawing/2014/main" id="{76A60BFE-8235-4414-9836-56E48F5CD55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4008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6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5.vml" /><Relationship Id="rId5" Type="http://schemas.openxmlformats.org/officeDocument/2006/relationships/image" Target="../media/image6.wmf" /><Relationship Id="rId4" Type="http://schemas.openxmlformats.org/officeDocument/2006/relationships/oleObject" Target="../embeddings/oleObject5.bin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6.vml" /><Relationship Id="rId5" Type="http://schemas.openxmlformats.org/officeDocument/2006/relationships/image" Target="../media/image7.wmf" /><Relationship Id="rId4" Type="http://schemas.openxmlformats.org/officeDocument/2006/relationships/oleObject" Target="../embeddings/oleObject6.bin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 /><Relationship Id="rId7" Type="http://schemas.openxmlformats.org/officeDocument/2006/relationships/image" Target="../media/image9.wmf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7.vml" /><Relationship Id="rId6" Type="http://schemas.openxmlformats.org/officeDocument/2006/relationships/oleObject" Target="../embeddings/oleObject8.bin" /><Relationship Id="rId5" Type="http://schemas.openxmlformats.org/officeDocument/2006/relationships/image" Target="../media/image8.emf" /><Relationship Id="rId4" Type="http://schemas.openxmlformats.org/officeDocument/2006/relationships/oleObject" Target="../embeddings/oleObject7.bin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 /><Relationship Id="rId2" Type="http://schemas.openxmlformats.org/officeDocument/2006/relationships/slideLayout" Target="../slideLayouts/slideLayout6.xml" /><Relationship Id="rId1" Type="http://schemas.openxmlformats.org/officeDocument/2006/relationships/vmlDrawing" Target="../drawings/vmlDrawing8.vml" /><Relationship Id="rId5" Type="http://schemas.openxmlformats.org/officeDocument/2006/relationships/image" Target="../media/image10.wmf" /><Relationship Id="rId4" Type="http://schemas.openxmlformats.org/officeDocument/2006/relationships/oleObject" Target="../embeddings/oleObject9.bin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6.xml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 /><Relationship Id="rId2" Type="http://schemas.openxmlformats.org/officeDocument/2006/relationships/slideLayout" Target="../slideLayouts/slideLayout6.xml" /><Relationship Id="rId1" Type="http://schemas.openxmlformats.org/officeDocument/2006/relationships/vmlDrawing" Target="../drawings/vmlDrawing9.vml" /><Relationship Id="rId5" Type="http://schemas.openxmlformats.org/officeDocument/2006/relationships/image" Target="../media/image11.wmf" /><Relationship Id="rId4" Type="http://schemas.openxmlformats.org/officeDocument/2006/relationships/oleObject" Target="../embeddings/oleObject10.bin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.ncnu.edu.tw/%7Eycchen/nm/rfc1155.txt" TargetMode="External" /><Relationship Id="rId2" Type="http://schemas.openxmlformats.org/officeDocument/2006/relationships/notesSlide" Target="../notesSlides/notesSlide19.xml" /><Relationship Id="rId1" Type="http://schemas.openxmlformats.org/officeDocument/2006/relationships/slideLayout" Target="../slideLayouts/slideLayout2.xml" /><Relationship Id="rId5" Type="http://schemas.openxmlformats.org/officeDocument/2006/relationships/hyperlink" Target="http://www.im.ncnu.edu.tw/%7Eycchen/nm/rfc1215.txt" TargetMode="External" /><Relationship Id="rId4" Type="http://schemas.openxmlformats.org/officeDocument/2006/relationships/hyperlink" Target="http://www.im.ncnu.edu.tw/%7Eycchen/nm/rfc1212.txt" TargetMode="Externa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 /><Relationship Id="rId1" Type="http://schemas.openxmlformats.org/officeDocument/2006/relationships/slideLayout" Target="../slideLayouts/slideLayout6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 /><Relationship Id="rId2" Type="http://schemas.openxmlformats.org/officeDocument/2006/relationships/slideLayout" Target="../slideLayouts/slideLayout7.xml" /><Relationship Id="rId1" Type="http://schemas.openxmlformats.org/officeDocument/2006/relationships/vmlDrawing" Target="../drawings/vmlDrawing1.vml" /><Relationship Id="rId5" Type="http://schemas.openxmlformats.org/officeDocument/2006/relationships/image" Target="../media/image2.wmf" /><Relationship Id="rId4" Type="http://schemas.openxmlformats.org/officeDocument/2006/relationships/oleObject" Target="../embeddings/oleObject1.bin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2.vml" /><Relationship Id="rId5" Type="http://schemas.openxmlformats.org/officeDocument/2006/relationships/image" Target="../media/image3.wmf" /><Relationship Id="rId4" Type="http://schemas.openxmlformats.org/officeDocument/2006/relationships/oleObject" Target="../embeddings/oleObject2.bin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3.vml" /><Relationship Id="rId5" Type="http://schemas.openxmlformats.org/officeDocument/2006/relationships/image" Target="../media/image4.wmf" /><Relationship Id="rId4" Type="http://schemas.openxmlformats.org/officeDocument/2006/relationships/oleObject" Target="../embeddings/oleObject3.bin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4.vml" /><Relationship Id="rId5" Type="http://schemas.openxmlformats.org/officeDocument/2006/relationships/image" Target="../media/image5.wmf" /><Relationship Id="rId4" Type="http://schemas.openxmlformats.org/officeDocument/2006/relationships/oleObject" Target="../embeddings/oleObject4.bin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6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1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FAE71259-3073-4169-977F-0C6355300FA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82650" y="1463675"/>
            <a:ext cx="7772400" cy="1143000"/>
          </a:xfrm>
        </p:spPr>
        <p:txBody>
          <a:bodyPr/>
          <a:lstStyle/>
          <a:p>
            <a:br>
              <a:rPr kumimoji="0" lang="en-US" altLang="zh-TW" sz="4200">
                <a:solidFill>
                  <a:schemeClr val="tx1"/>
                </a:solidFill>
              </a:rPr>
            </a:br>
            <a:r>
              <a:rPr kumimoji="0" lang="en-US" altLang="zh-TW" sz="4200">
                <a:solidFill>
                  <a:schemeClr val="tx1"/>
                </a:solidFill>
              </a:rPr>
              <a:t>SNMPv1: Organization and Information Models</a:t>
            </a:r>
            <a:endParaRPr kumimoji="0" lang="zh-TW" altLang="en-US" sz="4200">
              <a:solidFill>
                <a:schemeClr val="tx1"/>
              </a:solidFill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B0ED3AF-8060-C444-81CC-FAF3274F2E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628614"/>
              </p:ext>
            </p:extLst>
          </p:nvPr>
        </p:nvGraphicFramePr>
        <p:xfrm>
          <a:off x="1524000" y="0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1803652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1842003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811954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832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/>
                        <a:t>Subject-NAM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57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17934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42DFD182-2E63-4A00-AE6B-6B89D9117E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42963" y="95250"/>
            <a:ext cx="7793037" cy="893763"/>
          </a:xfrm>
        </p:spPr>
        <p:txBody>
          <a:bodyPr/>
          <a:lstStyle/>
          <a:p>
            <a:r>
              <a:rPr lang="en-US" altLang="zh-TW"/>
              <a:t>SNMP Services</a:t>
            </a:r>
          </a:p>
        </p:txBody>
      </p:sp>
      <p:sp>
        <p:nvSpPr>
          <p:cNvPr id="109572" name="Line 4">
            <a:extLst>
              <a:ext uri="{FF2B5EF4-FFF2-40B4-BE49-F238E27FC236}">
                <a16:creationId xmlns:a16="http://schemas.microsoft.com/office/drawing/2014/main" id="{3C6D5309-CD56-47AD-B524-70D43ABECE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7525" y="1897063"/>
            <a:ext cx="26971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B4FCFB49-F63D-483F-B909-E64F5C767A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0263" y="1508125"/>
            <a:ext cx="183356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200" b="1"/>
              <a:t>Get Request</a:t>
            </a:r>
          </a:p>
        </p:txBody>
      </p:sp>
      <p:sp>
        <p:nvSpPr>
          <p:cNvPr id="109574" name="Rectangle 6">
            <a:extLst>
              <a:ext uri="{FF2B5EF4-FFF2-40B4-BE49-F238E27FC236}">
                <a16:creationId xmlns:a16="http://schemas.microsoft.com/office/drawing/2014/main" id="{16EB69B0-F3F4-4D74-BB92-51B96B88A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0413" y="1971675"/>
            <a:ext cx="20669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200" b="1"/>
              <a:t>Get Response</a:t>
            </a:r>
          </a:p>
        </p:txBody>
      </p:sp>
      <p:grpSp>
        <p:nvGrpSpPr>
          <p:cNvPr id="109575" name="Group 7">
            <a:extLst>
              <a:ext uri="{FF2B5EF4-FFF2-40B4-BE49-F238E27FC236}">
                <a16:creationId xmlns:a16="http://schemas.microsoft.com/office/drawing/2014/main" id="{FFEA1A5F-EE01-4473-B696-E3B528C13E23}"/>
              </a:ext>
            </a:extLst>
          </p:cNvPr>
          <p:cNvGrpSpPr>
            <a:grpSpLocks/>
          </p:cNvGrpSpPr>
          <p:nvPr/>
        </p:nvGrpSpPr>
        <p:grpSpPr bwMode="auto">
          <a:xfrm>
            <a:off x="3005138" y="1625600"/>
            <a:ext cx="1303337" cy="992188"/>
            <a:chOff x="2277" y="1302"/>
            <a:chExt cx="821" cy="625"/>
          </a:xfrm>
        </p:grpSpPr>
        <p:sp>
          <p:nvSpPr>
            <p:cNvPr id="109576" name="Rectangle 8">
              <a:extLst>
                <a:ext uri="{FF2B5EF4-FFF2-40B4-BE49-F238E27FC236}">
                  <a16:creationId xmlns:a16="http://schemas.microsoft.com/office/drawing/2014/main" id="{E6367E19-50B6-4EAA-A818-3C66A46B3B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7" y="1302"/>
              <a:ext cx="821" cy="6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77" name="Rectangle 9">
              <a:extLst>
                <a:ext uri="{FF2B5EF4-FFF2-40B4-BE49-F238E27FC236}">
                  <a16:creationId xmlns:a16="http://schemas.microsoft.com/office/drawing/2014/main" id="{B37CDBD2-270D-492F-B731-B00F9F3AA6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" y="1489"/>
              <a:ext cx="684" cy="2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000">
                  <a:latin typeface="Times New Roman" panose="02020603050405020304" pitchFamily="18" charset="0"/>
                </a:rPr>
                <a:t>Manager</a:t>
              </a:r>
            </a:p>
          </p:txBody>
        </p:sp>
      </p:grpSp>
      <p:grpSp>
        <p:nvGrpSpPr>
          <p:cNvPr id="109578" name="Group 10">
            <a:extLst>
              <a:ext uri="{FF2B5EF4-FFF2-40B4-BE49-F238E27FC236}">
                <a16:creationId xmlns:a16="http://schemas.microsoft.com/office/drawing/2014/main" id="{30FB7C86-82EB-4742-9077-0D88F83298F0}"/>
              </a:ext>
            </a:extLst>
          </p:cNvPr>
          <p:cNvGrpSpPr>
            <a:grpSpLocks/>
          </p:cNvGrpSpPr>
          <p:nvPr/>
        </p:nvGrpSpPr>
        <p:grpSpPr bwMode="auto">
          <a:xfrm>
            <a:off x="7032625" y="1625600"/>
            <a:ext cx="1303338" cy="992188"/>
            <a:chOff x="4262" y="1339"/>
            <a:chExt cx="821" cy="625"/>
          </a:xfrm>
        </p:grpSpPr>
        <p:sp>
          <p:nvSpPr>
            <p:cNvPr id="109579" name="Rectangle 11">
              <a:extLst>
                <a:ext uri="{FF2B5EF4-FFF2-40B4-BE49-F238E27FC236}">
                  <a16:creationId xmlns:a16="http://schemas.microsoft.com/office/drawing/2014/main" id="{E45DC610-55F8-4E06-B3D5-4AA55BA555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2" y="1339"/>
              <a:ext cx="821" cy="6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80" name="Rectangle 12">
              <a:extLst>
                <a:ext uri="{FF2B5EF4-FFF2-40B4-BE49-F238E27FC236}">
                  <a16:creationId xmlns:a16="http://schemas.microsoft.com/office/drawing/2014/main" id="{663CA6C5-B395-42E3-A922-EE83D9BE9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9" y="1526"/>
              <a:ext cx="507" cy="2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000">
                  <a:latin typeface="Times New Roman" panose="02020603050405020304" pitchFamily="18" charset="0"/>
                </a:rPr>
                <a:t>Agent</a:t>
              </a:r>
            </a:p>
          </p:txBody>
        </p:sp>
      </p:grpSp>
      <p:sp>
        <p:nvSpPr>
          <p:cNvPr id="109581" name="Line 13">
            <a:extLst>
              <a:ext uri="{FF2B5EF4-FFF2-40B4-BE49-F238E27FC236}">
                <a16:creationId xmlns:a16="http://schemas.microsoft.com/office/drawing/2014/main" id="{4BE8BEE6-0669-4C3B-A4FA-16AE37367D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6413" y="2370138"/>
            <a:ext cx="26971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83" name="Line 15">
            <a:extLst>
              <a:ext uri="{FF2B5EF4-FFF2-40B4-BE49-F238E27FC236}">
                <a16:creationId xmlns:a16="http://schemas.microsoft.com/office/drawing/2014/main" id="{8EF4A11B-BC17-4259-8F7D-B01DF52029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6413" y="3122613"/>
            <a:ext cx="26971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84" name="Rectangle 16">
            <a:extLst>
              <a:ext uri="{FF2B5EF4-FFF2-40B4-BE49-F238E27FC236}">
                <a16:creationId xmlns:a16="http://schemas.microsoft.com/office/drawing/2014/main" id="{4A7482E7-0629-4697-8244-10561183D0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6263" y="2744788"/>
            <a:ext cx="243998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200" b="1"/>
              <a:t>GetNext Request</a:t>
            </a:r>
          </a:p>
        </p:txBody>
      </p:sp>
      <p:sp>
        <p:nvSpPr>
          <p:cNvPr id="109585" name="Rectangle 17">
            <a:extLst>
              <a:ext uri="{FF2B5EF4-FFF2-40B4-BE49-F238E27FC236}">
                <a16:creationId xmlns:a16="http://schemas.microsoft.com/office/drawing/2014/main" id="{06A3ECF8-8A7E-4737-BFE7-CA1F0840C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8825" y="3197225"/>
            <a:ext cx="20669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200" b="1"/>
              <a:t>Get Response</a:t>
            </a:r>
          </a:p>
        </p:txBody>
      </p:sp>
      <p:grpSp>
        <p:nvGrpSpPr>
          <p:cNvPr id="109586" name="Group 18">
            <a:extLst>
              <a:ext uri="{FF2B5EF4-FFF2-40B4-BE49-F238E27FC236}">
                <a16:creationId xmlns:a16="http://schemas.microsoft.com/office/drawing/2014/main" id="{B1F92715-4F6A-4D0D-A67E-BFB27619ADE8}"/>
              </a:ext>
            </a:extLst>
          </p:cNvPr>
          <p:cNvGrpSpPr>
            <a:grpSpLocks/>
          </p:cNvGrpSpPr>
          <p:nvPr/>
        </p:nvGrpSpPr>
        <p:grpSpPr bwMode="auto">
          <a:xfrm>
            <a:off x="2994025" y="2851150"/>
            <a:ext cx="1303338" cy="992188"/>
            <a:chOff x="2277" y="1302"/>
            <a:chExt cx="821" cy="625"/>
          </a:xfrm>
        </p:grpSpPr>
        <p:sp>
          <p:nvSpPr>
            <p:cNvPr id="109587" name="Rectangle 19">
              <a:extLst>
                <a:ext uri="{FF2B5EF4-FFF2-40B4-BE49-F238E27FC236}">
                  <a16:creationId xmlns:a16="http://schemas.microsoft.com/office/drawing/2014/main" id="{15E52714-53F7-490F-8C12-A641E8A46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7" y="1302"/>
              <a:ext cx="821" cy="6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88" name="Rectangle 20">
              <a:extLst>
                <a:ext uri="{FF2B5EF4-FFF2-40B4-BE49-F238E27FC236}">
                  <a16:creationId xmlns:a16="http://schemas.microsoft.com/office/drawing/2014/main" id="{E0D93621-19D7-433E-8266-2BACC7AA3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" y="1489"/>
              <a:ext cx="684" cy="2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000">
                  <a:latin typeface="Times New Roman" panose="02020603050405020304" pitchFamily="18" charset="0"/>
                </a:rPr>
                <a:t>Manager</a:t>
              </a:r>
            </a:p>
          </p:txBody>
        </p:sp>
      </p:grpSp>
      <p:grpSp>
        <p:nvGrpSpPr>
          <p:cNvPr id="109589" name="Group 21">
            <a:extLst>
              <a:ext uri="{FF2B5EF4-FFF2-40B4-BE49-F238E27FC236}">
                <a16:creationId xmlns:a16="http://schemas.microsoft.com/office/drawing/2014/main" id="{4DD6DEBD-C0F1-4889-965F-8D89CF27EF21}"/>
              </a:ext>
            </a:extLst>
          </p:cNvPr>
          <p:cNvGrpSpPr>
            <a:grpSpLocks/>
          </p:cNvGrpSpPr>
          <p:nvPr/>
        </p:nvGrpSpPr>
        <p:grpSpPr bwMode="auto">
          <a:xfrm>
            <a:off x="7021513" y="2851150"/>
            <a:ext cx="1303337" cy="992188"/>
            <a:chOff x="4262" y="1339"/>
            <a:chExt cx="821" cy="625"/>
          </a:xfrm>
        </p:grpSpPr>
        <p:sp>
          <p:nvSpPr>
            <p:cNvPr id="109590" name="Rectangle 22">
              <a:extLst>
                <a:ext uri="{FF2B5EF4-FFF2-40B4-BE49-F238E27FC236}">
                  <a16:creationId xmlns:a16="http://schemas.microsoft.com/office/drawing/2014/main" id="{877FF3B4-7CEA-431C-A98E-D8C4DC2EFD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2" y="1339"/>
              <a:ext cx="821" cy="6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91" name="Rectangle 23">
              <a:extLst>
                <a:ext uri="{FF2B5EF4-FFF2-40B4-BE49-F238E27FC236}">
                  <a16:creationId xmlns:a16="http://schemas.microsoft.com/office/drawing/2014/main" id="{6A9BBEE0-379D-4AFD-9A76-0F629A93D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9" y="1526"/>
              <a:ext cx="507" cy="2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000">
                  <a:latin typeface="Times New Roman" panose="02020603050405020304" pitchFamily="18" charset="0"/>
                </a:rPr>
                <a:t>Agent</a:t>
              </a:r>
            </a:p>
          </p:txBody>
        </p:sp>
      </p:grpSp>
      <p:sp>
        <p:nvSpPr>
          <p:cNvPr id="109592" name="Line 24">
            <a:extLst>
              <a:ext uri="{FF2B5EF4-FFF2-40B4-BE49-F238E27FC236}">
                <a16:creationId xmlns:a16="http://schemas.microsoft.com/office/drawing/2014/main" id="{4C759E21-DA2A-4019-BF75-9C8179C1A37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5300" y="3595688"/>
            <a:ext cx="26971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94" name="Line 26">
            <a:extLst>
              <a:ext uri="{FF2B5EF4-FFF2-40B4-BE49-F238E27FC236}">
                <a16:creationId xmlns:a16="http://schemas.microsoft.com/office/drawing/2014/main" id="{1A986C64-BC1E-4183-BEF7-F301B7214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5300" y="4360863"/>
            <a:ext cx="26971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95" name="Rectangle 27">
            <a:extLst>
              <a:ext uri="{FF2B5EF4-FFF2-40B4-BE49-F238E27FC236}">
                <a16:creationId xmlns:a16="http://schemas.microsoft.com/office/drawing/2014/main" id="{333B29E9-3AE6-4EAA-BAD3-CE9BDB6CC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0" y="3971925"/>
            <a:ext cx="1801813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200" b="1"/>
              <a:t>Set Request</a:t>
            </a:r>
          </a:p>
        </p:txBody>
      </p:sp>
      <p:sp>
        <p:nvSpPr>
          <p:cNvPr id="109596" name="Rectangle 28">
            <a:extLst>
              <a:ext uri="{FF2B5EF4-FFF2-40B4-BE49-F238E27FC236}">
                <a16:creationId xmlns:a16="http://schemas.microsoft.com/office/drawing/2014/main" id="{9E936C97-8757-4361-989F-58873C225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8825" y="4435475"/>
            <a:ext cx="20669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200" b="1"/>
              <a:t>Get Response</a:t>
            </a:r>
          </a:p>
        </p:txBody>
      </p:sp>
      <p:grpSp>
        <p:nvGrpSpPr>
          <p:cNvPr id="109597" name="Group 29">
            <a:extLst>
              <a:ext uri="{FF2B5EF4-FFF2-40B4-BE49-F238E27FC236}">
                <a16:creationId xmlns:a16="http://schemas.microsoft.com/office/drawing/2014/main" id="{94F4DD51-029C-46EF-A75A-26CA310E0A4D}"/>
              </a:ext>
            </a:extLst>
          </p:cNvPr>
          <p:cNvGrpSpPr>
            <a:grpSpLocks/>
          </p:cNvGrpSpPr>
          <p:nvPr/>
        </p:nvGrpSpPr>
        <p:grpSpPr bwMode="auto">
          <a:xfrm>
            <a:off x="2982913" y="4089400"/>
            <a:ext cx="1303337" cy="992188"/>
            <a:chOff x="2277" y="1302"/>
            <a:chExt cx="821" cy="625"/>
          </a:xfrm>
        </p:grpSpPr>
        <p:sp>
          <p:nvSpPr>
            <p:cNvPr id="109598" name="Rectangle 30">
              <a:extLst>
                <a:ext uri="{FF2B5EF4-FFF2-40B4-BE49-F238E27FC236}">
                  <a16:creationId xmlns:a16="http://schemas.microsoft.com/office/drawing/2014/main" id="{164DEA39-6D66-4C86-9408-684209F1D2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7" y="1302"/>
              <a:ext cx="821" cy="6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99" name="Rectangle 31">
              <a:extLst>
                <a:ext uri="{FF2B5EF4-FFF2-40B4-BE49-F238E27FC236}">
                  <a16:creationId xmlns:a16="http://schemas.microsoft.com/office/drawing/2014/main" id="{8BC008DF-0EF2-4277-B5EB-E3B6FFA9B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" y="1489"/>
              <a:ext cx="684" cy="2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000">
                  <a:latin typeface="Times New Roman" panose="02020603050405020304" pitchFamily="18" charset="0"/>
                </a:rPr>
                <a:t>Manager</a:t>
              </a:r>
            </a:p>
          </p:txBody>
        </p:sp>
      </p:grpSp>
      <p:grpSp>
        <p:nvGrpSpPr>
          <p:cNvPr id="109600" name="Group 32">
            <a:extLst>
              <a:ext uri="{FF2B5EF4-FFF2-40B4-BE49-F238E27FC236}">
                <a16:creationId xmlns:a16="http://schemas.microsoft.com/office/drawing/2014/main" id="{3DED9819-CDB0-4770-9DC9-B7B988AEE6FC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4089400"/>
            <a:ext cx="1303338" cy="992188"/>
            <a:chOff x="4262" y="1339"/>
            <a:chExt cx="821" cy="625"/>
          </a:xfrm>
        </p:grpSpPr>
        <p:sp>
          <p:nvSpPr>
            <p:cNvPr id="109601" name="Rectangle 33">
              <a:extLst>
                <a:ext uri="{FF2B5EF4-FFF2-40B4-BE49-F238E27FC236}">
                  <a16:creationId xmlns:a16="http://schemas.microsoft.com/office/drawing/2014/main" id="{6BCBBDE4-9428-4AD1-B3EE-847A6B74CF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2" y="1339"/>
              <a:ext cx="821" cy="6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602" name="Rectangle 34">
              <a:extLst>
                <a:ext uri="{FF2B5EF4-FFF2-40B4-BE49-F238E27FC236}">
                  <a16:creationId xmlns:a16="http://schemas.microsoft.com/office/drawing/2014/main" id="{8E674C0E-B5CF-45B1-863F-948AC0F43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9" y="1526"/>
              <a:ext cx="507" cy="2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000">
                  <a:latin typeface="Times New Roman" panose="02020603050405020304" pitchFamily="18" charset="0"/>
                </a:rPr>
                <a:t>Agent</a:t>
              </a:r>
            </a:p>
          </p:txBody>
        </p:sp>
      </p:grpSp>
      <p:sp>
        <p:nvSpPr>
          <p:cNvPr id="109603" name="Line 35">
            <a:extLst>
              <a:ext uri="{FF2B5EF4-FFF2-40B4-BE49-F238E27FC236}">
                <a16:creationId xmlns:a16="http://schemas.microsoft.com/office/drawing/2014/main" id="{2D871A7F-FA14-40E0-AB79-E52694EE26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4188" y="4833938"/>
            <a:ext cx="26971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605" name="Line 37">
            <a:extLst>
              <a:ext uri="{FF2B5EF4-FFF2-40B4-BE49-F238E27FC236}">
                <a16:creationId xmlns:a16="http://schemas.microsoft.com/office/drawing/2014/main" id="{5495F440-595F-4239-8B18-6D652B162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4188" y="5775325"/>
            <a:ext cx="26971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606" name="Rectangle 38">
            <a:extLst>
              <a:ext uri="{FF2B5EF4-FFF2-40B4-BE49-F238E27FC236}">
                <a16:creationId xmlns:a16="http://schemas.microsoft.com/office/drawing/2014/main" id="{040ABBBE-B4BC-437E-A5F1-EDEF16787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0888" y="5351463"/>
            <a:ext cx="197326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200" b="1"/>
              <a:t>Trap Request</a:t>
            </a:r>
          </a:p>
        </p:txBody>
      </p:sp>
      <p:grpSp>
        <p:nvGrpSpPr>
          <p:cNvPr id="109607" name="Group 39">
            <a:extLst>
              <a:ext uri="{FF2B5EF4-FFF2-40B4-BE49-F238E27FC236}">
                <a16:creationId xmlns:a16="http://schemas.microsoft.com/office/drawing/2014/main" id="{D7786E83-1430-4B1B-99DD-5F0D9A6BE1C5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5307013"/>
            <a:ext cx="1303338" cy="992187"/>
            <a:chOff x="2277" y="1302"/>
            <a:chExt cx="821" cy="625"/>
          </a:xfrm>
        </p:grpSpPr>
        <p:sp>
          <p:nvSpPr>
            <p:cNvPr id="109608" name="Rectangle 40">
              <a:extLst>
                <a:ext uri="{FF2B5EF4-FFF2-40B4-BE49-F238E27FC236}">
                  <a16:creationId xmlns:a16="http://schemas.microsoft.com/office/drawing/2014/main" id="{D496D937-5013-497A-9C18-3B97595175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7" y="1302"/>
              <a:ext cx="821" cy="6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609" name="Rectangle 41">
              <a:extLst>
                <a:ext uri="{FF2B5EF4-FFF2-40B4-BE49-F238E27FC236}">
                  <a16:creationId xmlns:a16="http://schemas.microsoft.com/office/drawing/2014/main" id="{D83E779D-2ABC-4D84-A593-E4B428D19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" y="1489"/>
              <a:ext cx="684" cy="2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000">
                  <a:latin typeface="Times New Roman" panose="02020603050405020304" pitchFamily="18" charset="0"/>
                </a:rPr>
                <a:t>Manager</a:t>
              </a:r>
            </a:p>
          </p:txBody>
        </p:sp>
      </p:grpSp>
      <p:grpSp>
        <p:nvGrpSpPr>
          <p:cNvPr id="109610" name="Group 42">
            <a:extLst>
              <a:ext uri="{FF2B5EF4-FFF2-40B4-BE49-F238E27FC236}">
                <a16:creationId xmlns:a16="http://schemas.microsoft.com/office/drawing/2014/main" id="{F890D0D8-F554-481A-B7A7-32A09FB568D9}"/>
              </a:ext>
            </a:extLst>
          </p:cNvPr>
          <p:cNvGrpSpPr>
            <a:grpSpLocks/>
          </p:cNvGrpSpPr>
          <p:nvPr/>
        </p:nvGrpSpPr>
        <p:grpSpPr bwMode="auto">
          <a:xfrm>
            <a:off x="6999288" y="5307013"/>
            <a:ext cx="1303337" cy="992187"/>
            <a:chOff x="4262" y="1339"/>
            <a:chExt cx="821" cy="625"/>
          </a:xfrm>
        </p:grpSpPr>
        <p:sp>
          <p:nvSpPr>
            <p:cNvPr id="109611" name="Rectangle 43">
              <a:extLst>
                <a:ext uri="{FF2B5EF4-FFF2-40B4-BE49-F238E27FC236}">
                  <a16:creationId xmlns:a16="http://schemas.microsoft.com/office/drawing/2014/main" id="{3C228CF1-03D4-4925-8FD0-232F72465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2" y="1339"/>
              <a:ext cx="821" cy="6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612" name="Rectangle 44">
              <a:extLst>
                <a:ext uri="{FF2B5EF4-FFF2-40B4-BE49-F238E27FC236}">
                  <a16:creationId xmlns:a16="http://schemas.microsoft.com/office/drawing/2014/main" id="{522080D5-EEC0-4806-960B-2C2E728FE9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9" y="1526"/>
              <a:ext cx="507" cy="2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000">
                  <a:latin typeface="Times New Roman" panose="02020603050405020304" pitchFamily="18" charset="0"/>
                </a:rPr>
                <a:t>Agent</a:t>
              </a:r>
            </a:p>
          </p:txBody>
        </p:sp>
      </p:grpSp>
      <p:sp>
        <p:nvSpPr>
          <p:cNvPr id="109613" name="Text Box 45">
            <a:extLst>
              <a:ext uri="{FF2B5EF4-FFF2-40B4-BE49-F238E27FC236}">
                <a16:creationId xmlns:a16="http://schemas.microsoft.com/office/drawing/2014/main" id="{35C6099C-2058-4460-8B10-3D2D6344E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1709738"/>
            <a:ext cx="1447800" cy="4362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 algn="r" eaLnBrk="0" hangingPunct="0"/>
            <a:r>
              <a:rPr lang="en-US" altLang="zh-TW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Get</a:t>
            </a:r>
          </a:p>
          <a:p>
            <a:pPr algn="r" eaLnBrk="0" hangingPunct="0"/>
            <a:endParaRPr lang="en-US" altLang="zh-TW" sz="28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 algn="r" eaLnBrk="0" hangingPunct="0"/>
            <a:endParaRPr lang="en-US" altLang="zh-TW" sz="28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 algn="r" eaLnBrk="0" hangingPunct="0"/>
            <a:r>
              <a:rPr lang="en-US" altLang="zh-TW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GetNext</a:t>
            </a:r>
          </a:p>
          <a:p>
            <a:pPr algn="r" eaLnBrk="0" hangingPunct="0"/>
            <a:endParaRPr lang="en-US" altLang="zh-TW" sz="28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 algn="r" eaLnBrk="0" hangingPunct="0"/>
            <a:endParaRPr lang="en-US" altLang="zh-TW" sz="28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 algn="r" eaLnBrk="0" hangingPunct="0"/>
            <a:r>
              <a:rPr lang="en-US" altLang="zh-TW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Set</a:t>
            </a:r>
          </a:p>
          <a:p>
            <a:pPr algn="r" eaLnBrk="0" hangingPunct="0"/>
            <a:endParaRPr lang="en-US" altLang="zh-TW" sz="28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 algn="r" eaLnBrk="0" hangingPunct="0"/>
            <a:endParaRPr lang="en-US" altLang="zh-TW" sz="28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 algn="r" eaLnBrk="0" hangingPunct="0"/>
            <a:r>
              <a:rPr lang="en-US" altLang="zh-TW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Trap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9EC1995B-2C85-4C52-B147-B3D86524E0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7063" y="214313"/>
            <a:ext cx="7681912" cy="9779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 altLang="zh-TW"/>
              <a:t>SNMP Services (</a:t>
            </a:r>
            <a:r>
              <a:rPr lang="en-US" altLang="zh-TW" i="1"/>
              <a:t>cont.</a:t>
            </a:r>
            <a:r>
              <a:rPr lang="en-US" altLang="zh-TW"/>
              <a:t>)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FC16765A-FD0F-48A2-84BD-A3A812A652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525" y="1679575"/>
            <a:ext cx="8686800" cy="4381500"/>
          </a:xfrm>
          <a:noFill/>
          <a:ln/>
        </p:spPr>
        <p:txBody>
          <a:bodyPr lIns="92075" tIns="46038" rIns="92075" bIns="46038"/>
          <a:lstStyle/>
          <a:p>
            <a:r>
              <a:rPr lang="en-US" altLang="zh-TW" sz="2600"/>
              <a:t>Get Request:</a:t>
            </a:r>
          </a:p>
          <a:p>
            <a:pPr lvl="1"/>
            <a:r>
              <a:rPr lang="en-US" altLang="zh-TW" sz="2200"/>
              <a:t>Retrieve the values of objects in the MIB of an agent.</a:t>
            </a:r>
          </a:p>
          <a:p>
            <a:r>
              <a:rPr lang="en-US" altLang="zh-TW" sz="2600"/>
              <a:t>Get-Next Request:</a:t>
            </a:r>
          </a:p>
          <a:p>
            <a:pPr lvl="1"/>
            <a:r>
              <a:rPr lang="en-US" altLang="zh-TW" sz="2200"/>
              <a:t>Retrieve the values of  the next objects in the MIB of an agent. </a:t>
            </a:r>
          </a:p>
          <a:p>
            <a:r>
              <a:rPr lang="en-US" altLang="zh-TW" sz="2600"/>
              <a:t>Set Request:</a:t>
            </a:r>
          </a:p>
          <a:p>
            <a:pPr lvl="1"/>
            <a:r>
              <a:rPr lang="en-US" altLang="zh-TW" sz="2200"/>
              <a:t>Update the values of objects in the MIB of an agent.</a:t>
            </a:r>
          </a:p>
          <a:p>
            <a:r>
              <a:rPr lang="en-US" altLang="zh-TW" sz="2600"/>
              <a:t>Trap Request</a:t>
            </a:r>
          </a:p>
          <a:p>
            <a:pPr lvl="1"/>
            <a:r>
              <a:rPr lang="en-US" altLang="zh-TW" sz="2200"/>
              <a:t>Report extraordinary events to the manager.</a:t>
            </a:r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52CEC172-90D0-42AF-B311-DF4AE8E64E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4.7 Information Model</a:t>
            </a: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2328B296-27A3-4669-AC8F-BC84F48C3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3075" y="1538288"/>
            <a:ext cx="8305800" cy="3551237"/>
          </a:xfrm>
        </p:spPr>
        <p:txBody>
          <a:bodyPr/>
          <a:lstStyle/>
          <a:p>
            <a:pPr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Arial" panose="020B0604020202020204" pitchFamily="34" charset="0"/>
              </a:rPr>
              <a:t>Structure of Management Information (SMI)</a:t>
            </a:r>
            <a:br>
              <a:rPr kumimoji="0" lang="en-US" altLang="zh-TW">
                <a:latin typeface="Arial" panose="020B0604020202020204" pitchFamily="34" charset="0"/>
              </a:rPr>
            </a:br>
            <a:r>
              <a:rPr kumimoji="0" lang="en-US" altLang="zh-TW">
                <a:latin typeface="Arial" panose="020B0604020202020204" pitchFamily="34" charset="0"/>
              </a:rPr>
              <a:t>  (RFC 1155, RFC 1212)</a:t>
            </a:r>
          </a:p>
          <a:p>
            <a:pPr eaLnBrk="0" hangingPunct="0">
              <a:lnSpc>
                <a:spcPct val="14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Arial" panose="020B0604020202020204" pitchFamily="34" charset="0"/>
              </a:rPr>
              <a:t> Managed Object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3000">
                <a:latin typeface="Arial" panose="020B0604020202020204" pitchFamily="34" charset="0"/>
              </a:rPr>
              <a:t> Scalar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3000">
                <a:latin typeface="Arial" panose="020B0604020202020204" pitchFamily="34" charset="0"/>
              </a:rPr>
              <a:t> Aggregate or tabular object</a:t>
            </a:r>
          </a:p>
          <a:p>
            <a:pPr eaLnBrk="0" hangingPunct="0">
              <a:lnSpc>
                <a:spcPct val="17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Arial" panose="020B0604020202020204" pitchFamily="34" charset="0"/>
              </a:rPr>
              <a:t> Management Information Base (RFC 1213)</a:t>
            </a:r>
            <a:endParaRPr lang="zh-TW" altLang="en-US" sz="43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D5E9B66F-50AC-48E4-A1FE-EA6DB78759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Managed Object</a:t>
            </a:r>
            <a:endParaRPr lang="zh-TW" altLang="en-US"/>
          </a:p>
        </p:txBody>
      </p:sp>
      <p:graphicFrame>
        <p:nvGraphicFramePr>
          <p:cNvPr id="112644" name="Object 4">
            <a:extLst>
              <a:ext uri="{FF2B5EF4-FFF2-40B4-BE49-F238E27FC236}">
                <a16:creationId xmlns:a16="http://schemas.microsoft.com/office/drawing/2014/main" id="{FF1F0810-2E4F-49A0-9E2C-13D1B86EF6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2588" y="1482725"/>
          <a:ext cx="8507412" cy="367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VISIO" r:id="rId4" imgW="4968000" imgH="2669040" progId="Visio.Drawing.4">
                  <p:embed/>
                </p:oleObj>
              </mc:Choice>
              <mc:Fallback>
                <p:oleObj name="VISIO" r:id="rId4" imgW="4968000" imgH="2669040" progId="Visio.Drawing.4">
                  <p:embed/>
                  <p:pic>
                    <p:nvPicPr>
                      <p:cNvPr id="112644" name="Object 4">
                        <a:extLst>
                          <a:ext uri="{FF2B5EF4-FFF2-40B4-BE49-F238E27FC236}">
                            <a16:creationId xmlns:a16="http://schemas.microsoft.com/office/drawing/2014/main" id="{FF1F0810-2E4F-49A0-9E2C-13D1B86EF6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19527"/>
                      <a:stretch>
                        <a:fillRect/>
                      </a:stretch>
                    </p:blipFill>
                    <p:spPr bwMode="auto">
                      <a:xfrm>
                        <a:off x="382588" y="1482725"/>
                        <a:ext cx="8507412" cy="367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45" name="Text Box 5">
            <a:extLst>
              <a:ext uri="{FF2B5EF4-FFF2-40B4-BE49-F238E27FC236}">
                <a16:creationId xmlns:a16="http://schemas.microsoft.com/office/drawing/2014/main" id="{B86EFF09-D6F8-4862-8E9A-C0DAD509C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5367338"/>
            <a:ext cx="1811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ahoma" panose="020B0604030504040204" pitchFamily="34" charset="0"/>
              </a:rPr>
              <a:t>Object Type</a:t>
            </a:r>
          </a:p>
        </p:txBody>
      </p:sp>
      <p:sp>
        <p:nvSpPr>
          <p:cNvPr id="112646" name="Text Box 6">
            <a:extLst>
              <a:ext uri="{FF2B5EF4-FFF2-40B4-BE49-F238E27FC236}">
                <a16:creationId xmlns:a16="http://schemas.microsoft.com/office/drawing/2014/main" id="{871A72C8-8091-42F4-B4E7-1E881B4C1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88" y="5367338"/>
            <a:ext cx="2306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ahoma" panose="020B0604030504040204" pitchFamily="34" charset="0"/>
              </a:rPr>
              <a:t>Object Instance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9BDFC649-7831-407D-A890-A11122A16E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Managed Object: Multiple Instances</a:t>
            </a:r>
            <a:endParaRPr lang="zh-TW" altLang="en-US"/>
          </a:p>
        </p:txBody>
      </p:sp>
      <p:graphicFrame>
        <p:nvGraphicFramePr>
          <p:cNvPr id="113668" name="Object 4">
            <a:extLst>
              <a:ext uri="{FF2B5EF4-FFF2-40B4-BE49-F238E27FC236}">
                <a16:creationId xmlns:a16="http://schemas.microsoft.com/office/drawing/2014/main" id="{142F39F3-10FA-4E62-9D9F-931F00EB20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0038" y="1555750"/>
          <a:ext cx="8480425" cy="343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VISIO" r:id="rId4" imgW="5241240" imgH="2764440" progId="Visio.Drawing.4">
                  <p:embed/>
                </p:oleObj>
              </mc:Choice>
              <mc:Fallback>
                <p:oleObj name="VISIO" r:id="rId4" imgW="5241240" imgH="2764440" progId="Visio.Drawing.4">
                  <p:embed/>
                  <p:pic>
                    <p:nvPicPr>
                      <p:cNvPr id="113668" name="Object 4">
                        <a:extLst>
                          <a:ext uri="{FF2B5EF4-FFF2-40B4-BE49-F238E27FC236}">
                            <a16:creationId xmlns:a16="http://schemas.microsoft.com/office/drawing/2014/main" id="{142F39F3-10FA-4E62-9D9F-931F00EB20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23206"/>
                      <a:stretch>
                        <a:fillRect/>
                      </a:stretch>
                    </p:blipFill>
                    <p:spPr bwMode="auto">
                      <a:xfrm>
                        <a:off x="300038" y="1555750"/>
                        <a:ext cx="8480425" cy="343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69" name="Text Box 5">
            <a:extLst>
              <a:ext uri="{FF2B5EF4-FFF2-40B4-BE49-F238E27FC236}">
                <a16:creationId xmlns:a16="http://schemas.microsoft.com/office/drawing/2014/main" id="{A8E45F52-1405-491E-BD50-C40CFAFA0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5319713"/>
            <a:ext cx="1811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ahoma" panose="020B0604030504040204" pitchFamily="34" charset="0"/>
              </a:rPr>
              <a:t>Object Type</a:t>
            </a:r>
          </a:p>
        </p:txBody>
      </p:sp>
      <p:sp>
        <p:nvSpPr>
          <p:cNvPr id="113670" name="Text Box 6">
            <a:extLst>
              <a:ext uri="{FF2B5EF4-FFF2-40B4-BE49-F238E27FC236}">
                <a16:creationId xmlns:a16="http://schemas.microsoft.com/office/drawing/2014/main" id="{F76F7B13-1B17-410D-99BE-21B3A8116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88" y="5319713"/>
            <a:ext cx="2306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ahoma" panose="020B0604030504040204" pitchFamily="34" charset="0"/>
              </a:rPr>
              <a:t>Object Instance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FF3CF50F-6F69-4C80-8D75-B40E771472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Object Name</a:t>
            </a:r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7424417F-5BE7-4C52-9E03-0261D3685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9088" y="1250950"/>
            <a:ext cx="8305800" cy="1279525"/>
          </a:xfrm>
        </p:spPr>
        <p:txBody>
          <a:bodyPr/>
          <a:lstStyle/>
          <a:p>
            <a:pPr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500">
                <a:latin typeface="Arial" panose="020B0604020202020204" pitchFamily="34" charset="0"/>
              </a:rPr>
              <a:t>Object is uniquely defined by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Arial" panose="020B0604020202020204" pitchFamily="34" charset="0"/>
              </a:rPr>
              <a:t> DESCRIPTOR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Arial" panose="020B0604020202020204" pitchFamily="34" charset="0"/>
              </a:rPr>
              <a:t> OBJECT IDENTIFIER</a:t>
            </a:r>
            <a:endParaRPr kumimoji="0" lang="zh-TW" altLang="en-US">
              <a:latin typeface="Arial" panose="020B0604020202020204" pitchFamily="34" charset="0"/>
            </a:endParaRPr>
          </a:p>
        </p:txBody>
      </p:sp>
      <p:graphicFrame>
        <p:nvGraphicFramePr>
          <p:cNvPr id="114692" name="Object 4">
            <a:extLst>
              <a:ext uri="{FF2B5EF4-FFF2-40B4-BE49-F238E27FC236}">
                <a16:creationId xmlns:a16="http://schemas.microsoft.com/office/drawing/2014/main" id="{C683FB9E-5450-4313-B172-8182F5B1FF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9463" y="2801938"/>
          <a:ext cx="6892925" cy="96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文件" r:id="rId4" imgW="5572201" imgH="622351" progId="Word.Document.8">
                  <p:embed/>
                </p:oleObj>
              </mc:Choice>
              <mc:Fallback>
                <p:oleObj name="文件" r:id="rId4" imgW="5572201" imgH="622351" progId="Word.Document.8">
                  <p:embed/>
                  <p:pic>
                    <p:nvPicPr>
                      <p:cNvPr id="114692" name="Object 4">
                        <a:extLst>
                          <a:ext uri="{FF2B5EF4-FFF2-40B4-BE49-F238E27FC236}">
                            <a16:creationId xmlns:a16="http://schemas.microsoft.com/office/drawing/2014/main" id="{C683FB9E-5450-4313-B172-8182F5B1FF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12971"/>
                      <a:stretch>
                        <a:fillRect/>
                      </a:stretch>
                    </p:blipFill>
                    <p:spPr bwMode="auto">
                      <a:xfrm>
                        <a:off x="779463" y="2801938"/>
                        <a:ext cx="6892925" cy="96361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3" name="Object 5">
            <a:extLst>
              <a:ext uri="{FF2B5EF4-FFF2-40B4-BE49-F238E27FC236}">
                <a16:creationId xmlns:a16="http://schemas.microsoft.com/office/drawing/2014/main" id="{3005F1B1-3B4F-4E74-BB8B-413E239FDD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2413" y="4030663"/>
          <a:ext cx="8678862" cy="176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Document" r:id="rId6" imgW="5757840" imgH="1548360" progId="Word.Document.8">
                  <p:embed/>
                </p:oleObj>
              </mc:Choice>
              <mc:Fallback>
                <p:oleObj name="Document" r:id="rId6" imgW="5757840" imgH="1548360" progId="Word.Document.8">
                  <p:embed/>
                  <p:pic>
                    <p:nvPicPr>
                      <p:cNvPr id="114693" name="Object 5">
                        <a:extLst>
                          <a:ext uri="{FF2B5EF4-FFF2-40B4-BE49-F238E27FC236}">
                            <a16:creationId xmlns:a16="http://schemas.microsoft.com/office/drawing/2014/main" id="{3005F1B1-3B4F-4E74-BB8B-413E239FDD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2963" b="25926"/>
                      <a:stretch>
                        <a:fillRect/>
                      </a:stretch>
                    </p:blipFill>
                    <p:spPr bwMode="auto">
                      <a:xfrm>
                        <a:off x="252413" y="4030663"/>
                        <a:ext cx="8678862" cy="176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57DDD750-95F9-492D-8A27-751CE19079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Internet Subnodes</a:t>
            </a:r>
            <a:endParaRPr lang="zh-TW" altLang="en-US"/>
          </a:p>
        </p:txBody>
      </p:sp>
      <p:graphicFrame>
        <p:nvGraphicFramePr>
          <p:cNvPr id="115715" name="Object 3">
            <a:extLst>
              <a:ext uri="{FF2B5EF4-FFF2-40B4-BE49-F238E27FC236}">
                <a16:creationId xmlns:a16="http://schemas.microsoft.com/office/drawing/2014/main" id="{3FF23B4D-03A2-45F4-A6BF-84DB4FBD53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911225"/>
          <a:ext cx="8561388" cy="327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VISIO" r:id="rId4" imgW="5094360" imgH="2681640" progId="Visio.Drawing.4">
                  <p:embed/>
                </p:oleObj>
              </mc:Choice>
              <mc:Fallback>
                <p:oleObj name="VISIO" r:id="rId4" imgW="5094360" imgH="2681640" progId="Visio.Drawing.4">
                  <p:embed/>
                  <p:pic>
                    <p:nvPicPr>
                      <p:cNvPr id="115715" name="Object 3">
                        <a:extLst>
                          <a:ext uri="{FF2B5EF4-FFF2-40B4-BE49-F238E27FC236}">
                            <a16:creationId xmlns:a16="http://schemas.microsoft.com/office/drawing/2014/main" id="{3FF23B4D-03A2-45F4-A6BF-84DB4FBD53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27330"/>
                      <a:stretch>
                        <a:fillRect/>
                      </a:stretch>
                    </p:blipFill>
                    <p:spPr bwMode="auto">
                      <a:xfrm>
                        <a:off x="304800" y="911225"/>
                        <a:ext cx="8561388" cy="327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16" name="Rectangle 4">
            <a:extLst>
              <a:ext uri="{FF2B5EF4-FFF2-40B4-BE49-F238E27FC236}">
                <a16:creationId xmlns:a16="http://schemas.microsoft.com/office/drawing/2014/main" id="{5D371532-5D0F-4B83-8C3B-6223C72F0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100" y="4554538"/>
            <a:ext cx="7786688" cy="181768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810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defTabSz="3810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defTabSz="3810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defTabSz="3810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defTabSz="3810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defTabSz="381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defTabSz="381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defTabSz="381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defTabSz="381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kumimoji="0" lang="en-US" altLang="zh-TW"/>
              <a:t>  directory			OBJECT IDENTIFIER ::= {internet 1}</a:t>
            </a:r>
          </a:p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kumimoji="0" lang="en-US" altLang="zh-TW"/>
              <a:t>  mgmt				OBJECT IDENTIFIER ::= {internet 2}</a:t>
            </a:r>
          </a:p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kumimoji="0" lang="en-US" altLang="zh-TW"/>
              <a:t>  experimental	OBJECT IDENTIFIER ::= {internet 3}</a:t>
            </a:r>
          </a:p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kumimoji="0" lang="en-US" altLang="zh-TW"/>
              <a:t>  private				OBJECT IDENTIFIER ::= {internet 4}</a:t>
            </a:r>
            <a:endParaRPr kumimoji="0" lang="zh-TW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3362CDB6-20B2-4E74-94EC-54F83769AD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116739" name="Group 3">
            <a:extLst>
              <a:ext uri="{FF2B5EF4-FFF2-40B4-BE49-F238E27FC236}">
                <a16:creationId xmlns:a16="http://schemas.microsoft.com/office/drawing/2014/main" id="{66856733-7FB6-4EFE-A54E-69F4ABBBE60F}"/>
              </a:ext>
            </a:extLst>
          </p:cNvPr>
          <p:cNvGrpSpPr>
            <a:grpSpLocks/>
          </p:cNvGrpSpPr>
          <p:nvPr/>
        </p:nvGrpSpPr>
        <p:grpSpPr bwMode="auto">
          <a:xfrm>
            <a:off x="2905125" y="1824038"/>
            <a:ext cx="3160713" cy="385762"/>
            <a:chOff x="1780" y="1789"/>
            <a:chExt cx="1991" cy="182"/>
          </a:xfrm>
        </p:grpSpPr>
        <p:sp>
          <p:nvSpPr>
            <p:cNvPr id="116740" name="Line 4">
              <a:extLst>
                <a:ext uri="{FF2B5EF4-FFF2-40B4-BE49-F238E27FC236}">
                  <a16:creationId xmlns:a16="http://schemas.microsoft.com/office/drawing/2014/main" id="{51CFBF00-7DAF-4B5D-94AC-9DC74BB0BD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80" y="1789"/>
              <a:ext cx="989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41" name="Line 5">
              <a:extLst>
                <a:ext uri="{FF2B5EF4-FFF2-40B4-BE49-F238E27FC236}">
                  <a16:creationId xmlns:a16="http://schemas.microsoft.com/office/drawing/2014/main" id="{706FC3B0-B8B8-4F3C-BC97-621FAE624C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2" y="1789"/>
              <a:ext cx="989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42" name="Line 6">
              <a:extLst>
                <a:ext uri="{FF2B5EF4-FFF2-40B4-BE49-F238E27FC236}">
                  <a16:creationId xmlns:a16="http://schemas.microsoft.com/office/drawing/2014/main" id="{CEC07FC5-509F-4A4A-8049-B0B7A95462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8" y="1794"/>
              <a:ext cx="0" cy="1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C1D46B4C-C2F8-4AFE-B24F-0C8513EF1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638" y="1514475"/>
            <a:ext cx="552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root</a:t>
            </a:r>
          </a:p>
        </p:txBody>
      </p:sp>
      <p:sp>
        <p:nvSpPr>
          <p:cNvPr id="116744" name="Rectangle 8">
            <a:extLst>
              <a:ext uri="{FF2B5EF4-FFF2-40B4-BE49-F238E27FC236}">
                <a16:creationId xmlns:a16="http://schemas.microsoft.com/office/drawing/2014/main" id="{9176BB3E-FBB5-4A76-93EF-B3D6C91E9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9825" y="2003425"/>
            <a:ext cx="577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ccitt</a:t>
            </a:r>
          </a:p>
        </p:txBody>
      </p:sp>
      <p:sp>
        <p:nvSpPr>
          <p:cNvPr id="116745" name="Rectangle 9">
            <a:extLst>
              <a:ext uri="{FF2B5EF4-FFF2-40B4-BE49-F238E27FC236}">
                <a16:creationId xmlns:a16="http://schemas.microsoft.com/office/drawing/2014/main" id="{7CAA749C-67BA-4A4F-80DE-40E09272A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0375" y="1974850"/>
            <a:ext cx="450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iso</a:t>
            </a:r>
          </a:p>
        </p:txBody>
      </p:sp>
      <p:sp>
        <p:nvSpPr>
          <p:cNvPr id="116746" name="Rectangle 10">
            <a:extLst>
              <a:ext uri="{FF2B5EF4-FFF2-40B4-BE49-F238E27FC236}">
                <a16:creationId xmlns:a16="http://schemas.microsoft.com/office/drawing/2014/main" id="{5C752BC1-32A2-4C66-8A74-7FD698A10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3413" y="2003425"/>
            <a:ext cx="141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joint-iso-ccitt</a:t>
            </a:r>
          </a:p>
        </p:txBody>
      </p:sp>
      <p:grpSp>
        <p:nvGrpSpPr>
          <p:cNvPr id="116747" name="Group 11">
            <a:extLst>
              <a:ext uri="{FF2B5EF4-FFF2-40B4-BE49-F238E27FC236}">
                <a16:creationId xmlns:a16="http://schemas.microsoft.com/office/drawing/2014/main" id="{4696FDD2-96C9-49E6-B5BC-12D6295CE0A0}"/>
              </a:ext>
            </a:extLst>
          </p:cNvPr>
          <p:cNvGrpSpPr>
            <a:grpSpLocks/>
          </p:cNvGrpSpPr>
          <p:nvPr/>
        </p:nvGrpSpPr>
        <p:grpSpPr bwMode="auto">
          <a:xfrm>
            <a:off x="1649413" y="3544888"/>
            <a:ext cx="5094287" cy="481012"/>
            <a:chOff x="989" y="2873"/>
            <a:chExt cx="3209" cy="227"/>
          </a:xfrm>
        </p:grpSpPr>
        <p:sp>
          <p:nvSpPr>
            <p:cNvPr id="116748" name="Line 12">
              <a:extLst>
                <a:ext uri="{FF2B5EF4-FFF2-40B4-BE49-F238E27FC236}">
                  <a16:creationId xmlns:a16="http://schemas.microsoft.com/office/drawing/2014/main" id="{5E6AD7BE-0AE9-4106-B454-4F29FA3342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89" y="2878"/>
              <a:ext cx="2070" cy="20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49" name="Line 13">
              <a:extLst>
                <a:ext uri="{FF2B5EF4-FFF2-40B4-BE49-F238E27FC236}">
                  <a16:creationId xmlns:a16="http://schemas.microsoft.com/office/drawing/2014/main" id="{CBE92D2C-2F56-4F3A-A5B7-FFCA3E08B5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29" y="2873"/>
              <a:ext cx="1050" cy="2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50" name="Line 14">
              <a:extLst>
                <a:ext uri="{FF2B5EF4-FFF2-40B4-BE49-F238E27FC236}">
                  <a16:creationId xmlns:a16="http://schemas.microsoft.com/office/drawing/2014/main" id="{B8596C70-0190-41A3-B52C-1AF7E5032C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9" y="2873"/>
              <a:ext cx="0" cy="2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51" name="Line 15">
              <a:extLst>
                <a:ext uri="{FF2B5EF4-FFF2-40B4-BE49-F238E27FC236}">
                  <a16:creationId xmlns:a16="http://schemas.microsoft.com/office/drawing/2014/main" id="{E97EA668-4654-4624-9E1B-701BEAE4B0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9" y="2879"/>
              <a:ext cx="1119" cy="2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752" name="Rectangle 16">
            <a:extLst>
              <a:ext uri="{FF2B5EF4-FFF2-40B4-BE49-F238E27FC236}">
                <a16:creationId xmlns:a16="http://schemas.microsoft.com/office/drawing/2014/main" id="{8D34E0AE-D8AF-47A1-B7ED-E0ED4BB41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975" y="3800475"/>
            <a:ext cx="100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directory</a:t>
            </a:r>
          </a:p>
        </p:txBody>
      </p:sp>
      <p:sp>
        <p:nvSpPr>
          <p:cNvPr id="116753" name="Rectangle 17">
            <a:extLst>
              <a:ext uri="{FF2B5EF4-FFF2-40B4-BE49-F238E27FC236}">
                <a16:creationId xmlns:a16="http://schemas.microsoft.com/office/drawing/2014/main" id="{FBF6DCD9-6D43-4E02-803F-CE2DADF17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3763" y="17303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16754" name="Rectangle 18">
            <a:extLst>
              <a:ext uri="{FF2B5EF4-FFF2-40B4-BE49-F238E27FC236}">
                <a16:creationId xmlns:a16="http://schemas.microsoft.com/office/drawing/2014/main" id="{2C85F3CC-95DE-4A9E-BF83-B4C2C9F6C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2300" y="18303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6755" name="Rectangle 19">
            <a:extLst>
              <a:ext uri="{FF2B5EF4-FFF2-40B4-BE49-F238E27FC236}">
                <a16:creationId xmlns:a16="http://schemas.microsoft.com/office/drawing/2014/main" id="{53F81BAF-B690-4D16-A12C-324ABDA67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5738" y="17303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16756" name="Line 20">
            <a:extLst>
              <a:ext uri="{FF2B5EF4-FFF2-40B4-BE49-F238E27FC236}">
                <a16:creationId xmlns:a16="http://schemas.microsoft.com/office/drawing/2014/main" id="{D0FF4019-B03E-4046-BFC2-CEC4A1699C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8225" y="2225675"/>
            <a:ext cx="3444875" cy="511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7" name="Line 21">
            <a:extLst>
              <a:ext uri="{FF2B5EF4-FFF2-40B4-BE49-F238E27FC236}">
                <a16:creationId xmlns:a16="http://schemas.microsoft.com/office/drawing/2014/main" id="{4D6021DB-A7EA-49FF-85D2-12008123E8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9363" y="2214563"/>
            <a:ext cx="1963737" cy="525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8" name="Line 22">
            <a:extLst>
              <a:ext uri="{FF2B5EF4-FFF2-40B4-BE49-F238E27FC236}">
                <a16:creationId xmlns:a16="http://schemas.microsoft.com/office/drawing/2014/main" id="{035FAB35-655C-4857-AAB8-308DC8CDB0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90950" y="2236788"/>
            <a:ext cx="69215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9" name="Line 23">
            <a:extLst>
              <a:ext uri="{FF2B5EF4-FFF2-40B4-BE49-F238E27FC236}">
                <a16:creationId xmlns:a16="http://schemas.microsoft.com/office/drawing/2014/main" id="{3B2161C8-DBB9-4302-9BE0-75B23B58DC3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3100" y="2225675"/>
            <a:ext cx="504825" cy="511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60" name="Rectangle 24">
            <a:extLst>
              <a:ext uri="{FF2B5EF4-FFF2-40B4-BE49-F238E27FC236}">
                <a16:creationId xmlns:a16="http://schemas.microsoft.com/office/drawing/2014/main" id="{6B17D4CE-0479-40FB-8FD1-461F53F11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150" y="2544763"/>
            <a:ext cx="450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std</a:t>
            </a:r>
          </a:p>
        </p:txBody>
      </p:sp>
      <p:sp>
        <p:nvSpPr>
          <p:cNvPr id="116761" name="Rectangle 25">
            <a:extLst>
              <a:ext uri="{FF2B5EF4-FFF2-40B4-BE49-F238E27FC236}">
                <a16:creationId xmlns:a16="http://schemas.microsoft.com/office/drawing/2014/main" id="{741A6961-B6EB-474F-BF2C-C08318CE8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5488" y="2514600"/>
            <a:ext cx="10096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reg</a:t>
            </a:r>
          </a:p>
          <a:p>
            <a:pPr algn="ctr" eaLnBrk="0" hangingPunct="0">
              <a:lnSpc>
                <a:spcPct val="50000"/>
              </a:lnSpc>
            </a:pPr>
            <a:r>
              <a:rPr lang="en-US" altLang="zh-TW">
                <a:latin typeface="Times New Roman" panose="02020603050405020304" pitchFamily="18" charset="0"/>
              </a:rPr>
              <a:t>authority</a:t>
            </a:r>
          </a:p>
        </p:txBody>
      </p:sp>
      <p:sp>
        <p:nvSpPr>
          <p:cNvPr id="116762" name="Rectangle 26">
            <a:extLst>
              <a:ext uri="{FF2B5EF4-FFF2-40B4-BE49-F238E27FC236}">
                <a16:creationId xmlns:a16="http://schemas.microsoft.com/office/drawing/2014/main" id="{15575F95-A125-431A-B078-0F42C8741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7738" y="2573338"/>
            <a:ext cx="933450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lnSpc>
                <a:spcPct val="60000"/>
              </a:lnSpc>
            </a:pPr>
            <a:r>
              <a:rPr lang="en-US" altLang="zh-TW">
                <a:latin typeface="Times New Roman" panose="02020603050405020304" pitchFamily="18" charset="0"/>
              </a:rPr>
              <a:t>member</a:t>
            </a:r>
          </a:p>
          <a:p>
            <a:pPr algn="ctr" eaLnBrk="0" hangingPunct="0">
              <a:lnSpc>
                <a:spcPct val="60000"/>
              </a:lnSpc>
            </a:pPr>
            <a:r>
              <a:rPr lang="en-US" altLang="zh-TW">
                <a:latin typeface="Times New Roman" panose="02020603050405020304" pitchFamily="18" charset="0"/>
              </a:rPr>
              <a:t>body</a:t>
            </a:r>
          </a:p>
        </p:txBody>
      </p:sp>
      <p:sp>
        <p:nvSpPr>
          <p:cNvPr id="116763" name="Rectangle 27">
            <a:extLst>
              <a:ext uri="{FF2B5EF4-FFF2-40B4-BE49-F238E27FC236}">
                <a16:creationId xmlns:a16="http://schemas.microsoft.com/office/drawing/2014/main" id="{299F7A5F-ECDD-4E31-A943-D380157AE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5988" y="2500313"/>
            <a:ext cx="488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org</a:t>
            </a:r>
          </a:p>
        </p:txBody>
      </p:sp>
      <p:sp>
        <p:nvSpPr>
          <p:cNvPr id="116764" name="Rectangle 28">
            <a:extLst>
              <a:ext uri="{FF2B5EF4-FFF2-40B4-BE49-F238E27FC236}">
                <a16:creationId xmlns:a16="http://schemas.microsoft.com/office/drawing/2014/main" id="{EC81FF36-CAE6-40E8-8194-CF33DD548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5913" y="2308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16765" name="Rectangle 29">
            <a:extLst>
              <a:ext uri="{FF2B5EF4-FFF2-40B4-BE49-F238E27FC236}">
                <a16:creationId xmlns:a16="http://schemas.microsoft.com/office/drawing/2014/main" id="{CDB6747A-FFC1-454C-B9BE-D61605BFF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2275" y="24526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6766" name="Rectangle 30">
            <a:extLst>
              <a:ext uri="{FF2B5EF4-FFF2-40B4-BE49-F238E27FC236}">
                <a16:creationId xmlns:a16="http://schemas.microsoft.com/office/drawing/2014/main" id="{52E92B07-095E-4836-8F9C-6BE0D307A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8763" y="23590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16767" name="Rectangle 31">
            <a:extLst>
              <a:ext uri="{FF2B5EF4-FFF2-40B4-BE49-F238E27FC236}">
                <a16:creationId xmlns:a16="http://schemas.microsoft.com/office/drawing/2014/main" id="{AE5DD2C1-092F-43B2-BFE7-2B4EE135C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25" y="22542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16768" name="Line 32">
            <a:extLst>
              <a:ext uri="{FF2B5EF4-FFF2-40B4-BE49-F238E27FC236}">
                <a16:creationId xmlns:a16="http://schemas.microsoft.com/office/drawing/2014/main" id="{48DF656E-9273-47A9-A418-474B0FD6E7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975225" y="2740025"/>
            <a:ext cx="1588" cy="323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69" name="Rectangle 33">
            <a:extLst>
              <a:ext uri="{FF2B5EF4-FFF2-40B4-BE49-F238E27FC236}">
                <a16:creationId xmlns:a16="http://schemas.microsoft.com/office/drawing/2014/main" id="{03E2DA19-1052-49ED-9AD7-D538A69B8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3763" y="2901950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dod</a:t>
            </a:r>
          </a:p>
        </p:txBody>
      </p:sp>
      <p:sp>
        <p:nvSpPr>
          <p:cNvPr id="116770" name="Line 34">
            <a:extLst>
              <a:ext uri="{FF2B5EF4-FFF2-40B4-BE49-F238E27FC236}">
                <a16:creationId xmlns:a16="http://schemas.microsoft.com/office/drawing/2014/main" id="{0AB19CA0-7A30-48C4-A97A-1480D412B5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68875" y="3165475"/>
            <a:ext cx="3175" cy="323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71" name="Rectangle 35">
            <a:extLst>
              <a:ext uri="{FF2B5EF4-FFF2-40B4-BE49-F238E27FC236}">
                <a16:creationId xmlns:a16="http://schemas.microsoft.com/office/drawing/2014/main" id="{6339D884-540D-4E0A-A689-3356A83B4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9300" y="3292475"/>
            <a:ext cx="882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internet</a:t>
            </a:r>
          </a:p>
        </p:txBody>
      </p:sp>
      <p:sp>
        <p:nvSpPr>
          <p:cNvPr id="116772" name="Rectangle 36">
            <a:extLst>
              <a:ext uri="{FF2B5EF4-FFF2-40B4-BE49-F238E27FC236}">
                <a16:creationId xmlns:a16="http://schemas.microsoft.com/office/drawing/2014/main" id="{5033FFF4-6430-4FC5-85E9-372AD9C9F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4425" y="2743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 b="1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16773" name="Rectangle 37">
            <a:extLst>
              <a:ext uri="{FF2B5EF4-FFF2-40B4-BE49-F238E27FC236}">
                <a16:creationId xmlns:a16="http://schemas.microsoft.com/office/drawing/2014/main" id="{B15480F3-5D18-4519-A29B-957BEDC0A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5" y="3117850"/>
            <a:ext cx="423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zh-TW" altLang="en-US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6774" name="Rectangle 38">
            <a:extLst>
              <a:ext uri="{FF2B5EF4-FFF2-40B4-BE49-F238E27FC236}">
                <a16:creationId xmlns:a16="http://schemas.microsoft.com/office/drawing/2014/main" id="{EA928FAD-DD85-469E-84C3-73490C922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2688" y="35226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6775" name="Rectangle 39">
            <a:extLst>
              <a:ext uri="{FF2B5EF4-FFF2-40B4-BE49-F238E27FC236}">
                <a16:creationId xmlns:a16="http://schemas.microsoft.com/office/drawing/2014/main" id="{CD667B40-0108-44DD-A62C-C97AD38A6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1300" y="36528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16776" name="Rectangle 40">
            <a:extLst>
              <a:ext uri="{FF2B5EF4-FFF2-40B4-BE49-F238E27FC236}">
                <a16:creationId xmlns:a16="http://schemas.microsoft.com/office/drawing/2014/main" id="{8DB2E557-6A19-4D41-A3FA-5D9C0BD96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3950" y="36099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16777" name="Rectangle 41">
            <a:extLst>
              <a:ext uri="{FF2B5EF4-FFF2-40B4-BE49-F238E27FC236}">
                <a16:creationId xmlns:a16="http://schemas.microsoft.com/office/drawing/2014/main" id="{54ECF7CF-E80E-41AB-84AE-D30246B20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75" y="35226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16778" name="Rectangle 42">
            <a:extLst>
              <a:ext uri="{FF2B5EF4-FFF2-40B4-BE49-F238E27FC236}">
                <a16:creationId xmlns:a16="http://schemas.microsoft.com/office/drawing/2014/main" id="{202642F1-C608-4239-B62F-CBCDF0A5D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792538"/>
            <a:ext cx="71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mgmt</a:t>
            </a:r>
          </a:p>
        </p:txBody>
      </p:sp>
      <p:sp>
        <p:nvSpPr>
          <p:cNvPr id="116779" name="Rectangle 43">
            <a:extLst>
              <a:ext uri="{FF2B5EF4-FFF2-40B4-BE49-F238E27FC236}">
                <a16:creationId xmlns:a16="http://schemas.microsoft.com/office/drawing/2014/main" id="{C27FA8D6-141C-452C-9C13-19E9B7A7F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0700" y="3825875"/>
            <a:ext cx="1377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experimental</a:t>
            </a:r>
          </a:p>
        </p:txBody>
      </p:sp>
      <p:sp>
        <p:nvSpPr>
          <p:cNvPr id="116780" name="Rectangle 44">
            <a:extLst>
              <a:ext uri="{FF2B5EF4-FFF2-40B4-BE49-F238E27FC236}">
                <a16:creationId xmlns:a16="http://schemas.microsoft.com/office/drawing/2014/main" id="{66B5D8EC-3804-4C7C-9AA6-2D9E4CFBE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3811588"/>
            <a:ext cx="81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private</a:t>
            </a:r>
          </a:p>
        </p:txBody>
      </p:sp>
      <p:sp>
        <p:nvSpPr>
          <p:cNvPr id="116781" name="Line 45">
            <a:extLst>
              <a:ext uri="{FF2B5EF4-FFF2-40B4-BE49-F238E27FC236}">
                <a16:creationId xmlns:a16="http://schemas.microsoft.com/office/drawing/2014/main" id="{5B3693CD-E1B0-4416-AC10-C229F051842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9775" y="4049713"/>
            <a:ext cx="1588" cy="325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82" name="Rectangle 46">
            <a:extLst>
              <a:ext uri="{FF2B5EF4-FFF2-40B4-BE49-F238E27FC236}">
                <a16:creationId xmlns:a16="http://schemas.microsoft.com/office/drawing/2014/main" id="{98474AAA-8809-47D0-8EF9-B72D6EA23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6063" y="4198938"/>
            <a:ext cx="876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b="1">
                <a:latin typeface="Times New Roman" panose="02020603050405020304" pitchFamily="18" charset="0"/>
              </a:rPr>
              <a:t>MIB II</a:t>
            </a:r>
          </a:p>
        </p:txBody>
      </p:sp>
      <p:grpSp>
        <p:nvGrpSpPr>
          <p:cNvPr id="116783" name="Group 47">
            <a:extLst>
              <a:ext uri="{FF2B5EF4-FFF2-40B4-BE49-F238E27FC236}">
                <a16:creationId xmlns:a16="http://schemas.microsoft.com/office/drawing/2014/main" id="{F5B4CFAD-7B3D-4041-990A-8E9070327C3B}"/>
              </a:ext>
            </a:extLst>
          </p:cNvPr>
          <p:cNvGrpSpPr>
            <a:grpSpLocks/>
          </p:cNvGrpSpPr>
          <p:nvPr/>
        </p:nvGrpSpPr>
        <p:grpSpPr bwMode="auto">
          <a:xfrm>
            <a:off x="538163" y="4418013"/>
            <a:ext cx="2771775" cy="692150"/>
            <a:chOff x="289" y="3423"/>
            <a:chExt cx="1746" cy="327"/>
          </a:xfrm>
        </p:grpSpPr>
        <p:sp>
          <p:nvSpPr>
            <p:cNvPr id="116784" name="Line 48">
              <a:extLst>
                <a:ext uri="{FF2B5EF4-FFF2-40B4-BE49-F238E27FC236}">
                  <a16:creationId xmlns:a16="http://schemas.microsoft.com/office/drawing/2014/main" id="{417A2BEC-819E-4E3B-805E-9A6DDCAEB1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" y="3436"/>
              <a:ext cx="1735" cy="3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85" name="Line 49">
              <a:extLst>
                <a:ext uri="{FF2B5EF4-FFF2-40B4-BE49-F238E27FC236}">
                  <a16:creationId xmlns:a16="http://schemas.microsoft.com/office/drawing/2014/main" id="{64C25D92-841F-4542-B268-D369EA69C7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8" y="3436"/>
              <a:ext cx="1156" cy="3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86" name="Line 50">
              <a:extLst>
                <a:ext uri="{FF2B5EF4-FFF2-40B4-BE49-F238E27FC236}">
                  <a16:creationId xmlns:a16="http://schemas.microsoft.com/office/drawing/2014/main" id="{94DE3425-41DD-41F6-A905-4952BEEF84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09" y="3423"/>
              <a:ext cx="626" cy="3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87" name="Line 51">
              <a:extLst>
                <a:ext uri="{FF2B5EF4-FFF2-40B4-BE49-F238E27FC236}">
                  <a16:creationId xmlns:a16="http://schemas.microsoft.com/office/drawing/2014/main" id="{C379D52C-A15A-4BD7-9376-DE09829450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31" y="3436"/>
              <a:ext cx="204" cy="3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6788" name="Group 52">
            <a:extLst>
              <a:ext uri="{FF2B5EF4-FFF2-40B4-BE49-F238E27FC236}">
                <a16:creationId xmlns:a16="http://schemas.microsoft.com/office/drawing/2014/main" id="{7F6E888D-12D4-4B53-9DCA-62252AA98DBA}"/>
              </a:ext>
            </a:extLst>
          </p:cNvPr>
          <p:cNvGrpSpPr>
            <a:grpSpLocks/>
          </p:cNvGrpSpPr>
          <p:nvPr/>
        </p:nvGrpSpPr>
        <p:grpSpPr bwMode="auto">
          <a:xfrm>
            <a:off x="3309938" y="4418013"/>
            <a:ext cx="2771775" cy="692150"/>
            <a:chOff x="2035" y="3423"/>
            <a:chExt cx="1746" cy="327"/>
          </a:xfrm>
        </p:grpSpPr>
        <p:sp>
          <p:nvSpPr>
            <p:cNvPr id="116789" name="Line 53">
              <a:extLst>
                <a:ext uri="{FF2B5EF4-FFF2-40B4-BE49-F238E27FC236}">
                  <a16:creationId xmlns:a16="http://schemas.microsoft.com/office/drawing/2014/main" id="{CEB88FC3-4390-4771-9556-DB4AB28CC6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6" y="3436"/>
              <a:ext cx="1735" cy="3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90" name="Line 54">
              <a:extLst>
                <a:ext uri="{FF2B5EF4-FFF2-40B4-BE49-F238E27FC236}">
                  <a16:creationId xmlns:a16="http://schemas.microsoft.com/office/drawing/2014/main" id="{43201841-621D-4BF8-AA3D-F4F53D3F34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6" y="3436"/>
              <a:ext cx="1156" cy="3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91" name="Line 55">
              <a:extLst>
                <a:ext uri="{FF2B5EF4-FFF2-40B4-BE49-F238E27FC236}">
                  <a16:creationId xmlns:a16="http://schemas.microsoft.com/office/drawing/2014/main" id="{78BE7DFC-6FF3-4F27-92AF-AFC147E69B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5" y="3423"/>
              <a:ext cx="626" cy="3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92" name="Line 56">
              <a:extLst>
                <a:ext uri="{FF2B5EF4-FFF2-40B4-BE49-F238E27FC236}">
                  <a16:creationId xmlns:a16="http://schemas.microsoft.com/office/drawing/2014/main" id="{51200335-4848-4096-B8DB-F3B805A623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5" y="3436"/>
              <a:ext cx="204" cy="3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793" name="Line 57">
            <a:extLst>
              <a:ext uri="{FF2B5EF4-FFF2-40B4-BE49-F238E27FC236}">
                <a16:creationId xmlns:a16="http://schemas.microsoft.com/office/drawing/2014/main" id="{5B2ABA1B-0B5E-454C-9221-B2703641A22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09938" y="4438650"/>
            <a:ext cx="38227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94" name="Rectangle 58">
            <a:extLst>
              <a:ext uri="{FF2B5EF4-FFF2-40B4-BE49-F238E27FC236}">
                <a16:creationId xmlns:a16="http://schemas.microsoft.com/office/drawing/2014/main" id="{BE31F031-C989-4339-A0DD-517A9FDC1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8" y="4864100"/>
            <a:ext cx="819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system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6795" name="Rectangle 59">
            <a:extLst>
              <a:ext uri="{FF2B5EF4-FFF2-40B4-BE49-F238E27FC236}">
                <a16:creationId xmlns:a16="http://schemas.microsoft.com/office/drawing/2014/main" id="{99A41776-5BEF-4178-A3BB-2F41B858B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650" y="4864100"/>
            <a:ext cx="984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interface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16796" name="Rectangle 60">
            <a:extLst>
              <a:ext uri="{FF2B5EF4-FFF2-40B4-BE49-F238E27FC236}">
                <a16:creationId xmlns:a16="http://schemas.microsoft.com/office/drawing/2014/main" id="{697316F8-6F36-4BA4-BCC0-5AB839D58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9475" y="4864100"/>
            <a:ext cx="349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at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16797" name="Rectangle 61">
            <a:extLst>
              <a:ext uri="{FF2B5EF4-FFF2-40B4-BE49-F238E27FC236}">
                <a16:creationId xmlns:a16="http://schemas.microsoft.com/office/drawing/2014/main" id="{9C9758AC-C600-46D9-ACE9-AE84EFD87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3050" y="4878388"/>
            <a:ext cx="38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IP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16798" name="Rectangle 62">
            <a:extLst>
              <a:ext uri="{FF2B5EF4-FFF2-40B4-BE49-F238E27FC236}">
                <a16:creationId xmlns:a16="http://schemas.microsoft.com/office/drawing/2014/main" id="{45D9FA25-631D-4C0C-8150-33AF7CB23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5175" y="4878388"/>
            <a:ext cx="742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ICMP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16799" name="Rectangle 63">
            <a:extLst>
              <a:ext uri="{FF2B5EF4-FFF2-40B4-BE49-F238E27FC236}">
                <a16:creationId xmlns:a16="http://schemas.microsoft.com/office/drawing/2014/main" id="{82E9011B-05D8-4DD3-B533-AD4CA5C57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1613" y="4878388"/>
            <a:ext cx="603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TCP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16800" name="Rectangle 64">
            <a:extLst>
              <a:ext uri="{FF2B5EF4-FFF2-40B4-BE49-F238E27FC236}">
                <a16:creationId xmlns:a16="http://schemas.microsoft.com/office/drawing/2014/main" id="{71B62C8D-3966-4086-AC11-A61C3B941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350" y="4878388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UDP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16801" name="Rectangle 65">
            <a:extLst>
              <a:ext uri="{FF2B5EF4-FFF2-40B4-BE49-F238E27FC236}">
                <a16:creationId xmlns:a16="http://schemas.microsoft.com/office/drawing/2014/main" id="{2FDD0ACE-8AF9-4503-A82D-3A8471B6D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6275" y="4878388"/>
            <a:ext cx="615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EGP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16802" name="Rectangle 66">
            <a:extLst>
              <a:ext uri="{FF2B5EF4-FFF2-40B4-BE49-F238E27FC236}">
                <a16:creationId xmlns:a16="http://schemas.microsoft.com/office/drawing/2014/main" id="{EF909E28-5AC4-4DDE-B728-44C474DFC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938" y="487680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Trans.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116803" name="Line 67">
            <a:extLst>
              <a:ext uri="{FF2B5EF4-FFF2-40B4-BE49-F238E27FC236}">
                <a16:creationId xmlns:a16="http://schemas.microsoft.com/office/drawing/2014/main" id="{8140E261-2DD5-4525-B7A6-40C9C6663E0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82950" y="4432300"/>
            <a:ext cx="494665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804" name="Rectangle 68">
            <a:extLst>
              <a:ext uri="{FF2B5EF4-FFF2-40B4-BE49-F238E27FC236}">
                <a16:creationId xmlns:a16="http://schemas.microsoft.com/office/drawing/2014/main" id="{E35574F6-2976-461F-B9ED-5FF335EE1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1450" y="4876800"/>
            <a:ext cx="806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SNMP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11</a:t>
            </a:r>
          </a:p>
        </p:txBody>
      </p:sp>
      <p:sp>
        <p:nvSpPr>
          <p:cNvPr id="116805" name="Rectangle 69">
            <a:extLst>
              <a:ext uri="{FF2B5EF4-FFF2-40B4-BE49-F238E27FC236}">
                <a16:creationId xmlns:a16="http://schemas.microsoft.com/office/drawing/2014/main" id="{B2EE2808-606A-40CC-8369-FB58631B3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3738" y="39925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6806" name="Line 70">
            <a:extLst>
              <a:ext uri="{FF2B5EF4-FFF2-40B4-BE49-F238E27FC236}">
                <a16:creationId xmlns:a16="http://schemas.microsoft.com/office/drawing/2014/main" id="{779C570A-815F-4CD3-A73C-6D9DCD1D5BC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29413" y="4057650"/>
            <a:ext cx="1587" cy="306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807" name="Rectangle 71">
            <a:extLst>
              <a:ext uri="{FF2B5EF4-FFF2-40B4-BE49-F238E27FC236}">
                <a16:creationId xmlns:a16="http://schemas.microsoft.com/office/drawing/2014/main" id="{13B70E1A-164C-4068-83E2-063B26677B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0200" y="40354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6808" name="Rectangle 72">
            <a:extLst>
              <a:ext uri="{FF2B5EF4-FFF2-40B4-BE49-F238E27FC236}">
                <a16:creationId xmlns:a16="http://schemas.microsoft.com/office/drawing/2014/main" id="{4920126E-6869-446C-B86F-D974BFAEE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6963" y="4210050"/>
            <a:ext cx="1174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enterprises</a:t>
            </a:r>
          </a:p>
        </p:txBody>
      </p:sp>
      <p:sp>
        <p:nvSpPr>
          <p:cNvPr id="116809" name="Text Box 73">
            <a:extLst>
              <a:ext uri="{FF2B5EF4-FFF2-40B4-BE49-F238E27FC236}">
                <a16:creationId xmlns:a16="http://schemas.microsoft.com/office/drawing/2014/main" id="{1DF6E34F-198E-46D6-8542-372437F20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3146425"/>
            <a:ext cx="1720850" cy="469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TW" altLang="en-US" sz="2400">
                <a:latin typeface="Times New Roman" panose="02020603050405020304" pitchFamily="18" charset="0"/>
              </a:rPr>
              <a:t>1.3.6.1.2.1.2</a:t>
            </a:r>
          </a:p>
        </p:txBody>
      </p:sp>
      <p:cxnSp>
        <p:nvCxnSpPr>
          <p:cNvPr id="116810" name="AutoShape 74">
            <a:extLst>
              <a:ext uri="{FF2B5EF4-FFF2-40B4-BE49-F238E27FC236}">
                <a16:creationId xmlns:a16="http://schemas.microsoft.com/office/drawing/2014/main" id="{FBEAA0A5-EE5D-4D6A-8A23-17A5ADAC9355}"/>
              </a:ext>
            </a:extLst>
          </p:cNvPr>
          <p:cNvCxnSpPr>
            <a:cxnSpLocks noChangeShapeType="1"/>
            <a:stCxn id="116809" idx="2"/>
            <a:endCxn id="116795" idx="0"/>
          </p:cNvCxnSpPr>
          <p:nvPr/>
        </p:nvCxnSpPr>
        <p:spPr bwMode="auto">
          <a:xfrm rot="16200000" flipH="1">
            <a:off x="672306" y="4034632"/>
            <a:ext cx="1247775" cy="411162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hlink"/>
            </a:solidFill>
            <a:miter lim="800000"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6811" name="Text Box 75">
            <a:extLst>
              <a:ext uri="{FF2B5EF4-FFF2-40B4-BE49-F238E27FC236}">
                <a16:creationId xmlns:a16="http://schemas.microsoft.com/office/drawing/2014/main" id="{A8E028C2-B194-40E4-B8B5-308E966C8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1088" y="3194050"/>
            <a:ext cx="1492250" cy="469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TW" altLang="en-US" sz="2400">
                <a:latin typeface="Times New Roman" panose="02020603050405020304" pitchFamily="18" charset="0"/>
              </a:rPr>
              <a:t>1.3.6.1.4.1</a:t>
            </a:r>
          </a:p>
        </p:txBody>
      </p:sp>
      <p:cxnSp>
        <p:nvCxnSpPr>
          <p:cNvPr id="116812" name="AutoShape 76">
            <a:extLst>
              <a:ext uri="{FF2B5EF4-FFF2-40B4-BE49-F238E27FC236}">
                <a16:creationId xmlns:a16="http://schemas.microsoft.com/office/drawing/2014/main" id="{C63F05BD-CE63-4DB3-AFBF-DF693382E3D7}"/>
              </a:ext>
            </a:extLst>
          </p:cNvPr>
          <p:cNvCxnSpPr>
            <a:cxnSpLocks noChangeShapeType="1"/>
            <a:stCxn id="116811" idx="2"/>
            <a:endCxn id="116808" idx="2"/>
          </p:cNvCxnSpPr>
          <p:nvPr/>
        </p:nvCxnSpPr>
        <p:spPr bwMode="auto">
          <a:xfrm rot="5400000">
            <a:off x="7014369" y="3413919"/>
            <a:ext cx="912813" cy="1412875"/>
          </a:xfrm>
          <a:prstGeom prst="bentConnector3">
            <a:avLst>
              <a:gd name="adj1" fmla="val 125042"/>
            </a:avLst>
          </a:prstGeom>
          <a:noFill/>
          <a:ln w="12700">
            <a:solidFill>
              <a:schemeClr val="hlink"/>
            </a:solidFill>
            <a:miter lim="800000"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6813" name="Text Box 77">
            <a:extLst>
              <a:ext uri="{FF2B5EF4-FFF2-40B4-BE49-F238E27FC236}">
                <a16:creationId xmlns:a16="http://schemas.microsoft.com/office/drawing/2014/main" id="{74B1352E-0A8A-40EA-8CB6-1DCF4FB7F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638" y="2489200"/>
            <a:ext cx="1492250" cy="469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TW" altLang="en-US" sz="2400">
                <a:latin typeface="Times New Roman" panose="02020603050405020304" pitchFamily="18" charset="0"/>
              </a:rPr>
              <a:t>1.3.6.1.2.1</a:t>
            </a:r>
          </a:p>
        </p:txBody>
      </p:sp>
      <p:cxnSp>
        <p:nvCxnSpPr>
          <p:cNvPr id="116814" name="AutoShape 78">
            <a:extLst>
              <a:ext uri="{FF2B5EF4-FFF2-40B4-BE49-F238E27FC236}">
                <a16:creationId xmlns:a16="http://schemas.microsoft.com/office/drawing/2014/main" id="{6C8BB9CE-F5D0-4F52-91EF-2A8C9C2E4CAA}"/>
              </a:ext>
            </a:extLst>
          </p:cNvPr>
          <p:cNvCxnSpPr>
            <a:cxnSpLocks noChangeShapeType="1"/>
            <a:stCxn id="116813" idx="1"/>
            <a:endCxn id="116782" idx="3"/>
          </p:cNvCxnSpPr>
          <p:nvPr/>
        </p:nvCxnSpPr>
        <p:spPr bwMode="auto">
          <a:xfrm rot="10800000" flipV="1">
            <a:off x="3662363" y="2724150"/>
            <a:ext cx="2962275" cy="1658938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hlink"/>
            </a:solidFill>
            <a:miter lim="800000"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6815" name="Rectangle 79">
            <a:extLst>
              <a:ext uri="{FF2B5EF4-FFF2-40B4-BE49-F238E27FC236}">
                <a16:creationId xmlns:a16="http://schemas.microsoft.com/office/drawing/2014/main" id="{1EFCEE7A-BAA6-4FBF-A29C-AE03DD3AA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8" y="4206875"/>
            <a:ext cx="876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b="1">
                <a:latin typeface="Times New Roman" panose="02020603050405020304" pitchFamily="18" charset="0"/>
              </a:rPr>
              <a:t>MIB II</a:t>
            </a:r>
          </a:p>
        </p:txBody>
      </p:sp>
      <p:sp>
        <p:nvSpPr>
          <p:cNvPr id="116816" name="Rectangle 80">
            <a:extLst>
              <a:ext uri="{FF2B5EF4-FFF2-40B4-BE49-F238E27FC236}">
                <a16:creationId xmlns:a16="http://schemas.microsoft.com/office/drawing/2014/main" id="{713E20FF-0B37-4A3D-82F3-45EC81B4C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0" y="4859338"/>
            <a:ext cx="984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interface</a:t>
            </a:r>
          </a:p>
        </p:txBody>
      </p:sp>
      <p:sp>
        <p:nvSpPr>
          <p:cNvPr id="116817" name="Rectangle 81">
            <a:extLst>
              <a:ext uri="{FF2B5EF4-FFF2-40B4-BE49-F238E27FC236}">
                <a16:creationId xmlns:a16="http://schemas.microsoft.com/office/drawing/2014/main" id="{BFB2B2DF-1D07-4F2B-9021-C69149E51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3788" y="4217988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enterprises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6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1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6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6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1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6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6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6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6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1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809" grpId="0" animBg="1" autoUpdateAnimBg="0"/>
      <p:bldP spid="116811" grpId="0" animBg="1" autoUpdateAnimBg="0"/>
      <p:bldP spid="116813" grpId="0" animBg="1" autoUpdateAnimBg="0"/>
      <p:bldP spid="116815" grpId="0" autoUpdateAnimBg="0"/>
      <p:bldP spid="116816" grpId="0" autoUpdateAnimBg="0"/>
      <p:bldP spid="116817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D296F1D1-D243-4BFC-9A16-036FCEDF5C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Private MIB Example</a:t>
            </a:r>
            <a:endParaRPr lang="zh-TW" altLang="en-US"/>
          </a:p>
        </p:txBody>
      </p:sp>
      <p:graphicFrame>
        <p:nvGraphicFramePr>
          <p:cNvPr id="117763" name="Object 3">
            <a:extLst>
              <a:ext uri="{FF2B5EF4-FFF2-40B4-BE49-F238E27FC236}">
                <a16:creationId xmlns:a16="http://schemas.microsoft.com/office/drawing/2014/main" id="{451A2E12-155B-4D5D-874E-5480D5A88B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388" y="1001713"/>
          <a:ext cx="7240587" cy="516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VISIO" r:id="rId4" imgW="5094360" imgH="4190400" progId="Visio.Drawing.4">
                  <p:embed/>
                </p:oleObj>
              </mc:Choice>
              <mc:Fallback>
                <p:oleObj name="VISIO" r:id="rId4" imgW="5094360" imgH="4190400" progId="Visio.Drawing.4">
                  <p:embed/>
                  <p:pic>
                    <p:nvPicPr>
                      <p:cNvPr id="117763" name="Object 3">
                        <a:extLst>
                          <a:ext uri="{FF2B5EF4-FFF2-40B4-BE49-F238E27FC236}">
                            <a16:creationId xmlns:a16="http://schemas.microsoft.com/office/drawing/2014/main" id="{451A2E12-155B-4D5D-874E-5480D5A88B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3065" b="10130"/>
                      <a:stretch>
                        <a:fillRect/>
                      </a:stretch>
                    </p:blipFill>
                    <p:spPr bwMode="auto">
                      <a:xfrm>
                        <a:off x="52388" y="1001713"/>
                        <a:ext cx="7240587" cy="516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64" name="Text Box 4">
            <a:extLst>
              <a:ext uri="{FF2B5EF4-FFF2-40B4-BE49-F238E27FC236}">
                <a16:creationId xmlns:a16="http://schemas.microsoft.com/office/drawing/2014/main" id="{57C08874-8CD5-4136-A0FD-281756469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9450" y="4224338"/>
            <a:ext cx="270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ahoma" panose="020B0604030504040204" pitchFamily="34" charset="0"/>
              </a:rPr>
              <a:t>Enterprise Number</a:t>
            </a:r>
          </a:p>
        </p:txBody>
      </p:sp>
      <p:sp>
        <p:nvSpPr>
          <p:cNvPr id="117769" name="Freeform 9">
            <a:extLst>
              <a:ext uri="{FF2B5EF4-FFF2-40B4-BE49-F238E27FC236}">
                <a16:creationId xmlns:a16="http://schemas.microsoft.com/office/drawing/2014/main" id="{2E8A0E71-9C37-42B0-9F11-D3EE1F5C93D1}"/>
              </a:ext>
            </a:extLst>
          </p:cNvPr>
          <p:cNvSpPr>
            <a:spLocks/>
          </p:cNvSpPr>
          <p:nvPr/>
        </p:nvSpPr>
        <p:spPr bwMode="auto">
          <a:xfrm>
            <a:off x="1554163" y="4618038"/>
            <a:ext cx="5684837" cy="1341437"/>
          </a:xfrm>
          <a:custGeom>
            <a:avLst/>
            <a:gdLst>
              <a:gd name="T0" fmla="*/ 3581 w 3581"/>
              <a:gd name="T1" fmla="*/ 0 h 845"/>
              <a:gd name="T2" fmla="*/ 1248 w 3581"/>
              <a:gd name="T3" fmla="*/ 259 h 845"/>
              <a:gd name="T4" fmla="*/ 0 w 3581"/>
              <a:gd name="T5" fmla="*/ 845 h 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581" h="845">
                <a:moveTo>
                  <a:pt x="3581" y="0"/>
                </a:moveTo>
                <a:cubicBezTo>
                  <a:pt x="2713" y="59"/>
                  <a:pt x="1845" y="118"/>
                  <a:pt x="1248" y="259"/>
                </a:cubicBezTo>
                <a:cubicBezTo>
                  <a:pt x="651" y="400"/>
                  <a:pt x="325" y="622"/>
                  <a:pt x="0" y="845"/>
                </a:cubicBezTo>
              </a:path>
            </a:pathLst>
          </a:custGeom>
          <a:noFill/>
          <a:ln w="9525" cap="rnd" cmpd="sng">
            <a:solidFill>
              <a:schemeClr val="hlink"/>
            </a:solidFill>
            <a:prstDash val="sysDot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7770" name="Freeform 10">
            <a:extLst>
              <a:ext uri="{FF2B5EF4-FFF2-40B4-BE49-F238E27FC236}">
                <a16:creationId xmlns:a16="http://schemas.microsoft.com/office/drawing/2014/main" id="{C9CD631E-B6A2-41D6-9183-1D7FA9DE985B}"/>
              </a:ext>
            </a:extLst>
          </p:cNvPr>
          <p:cNvSpPr>
            <a:spLocks/>
          </p:cNvSpPr>
          <p:nvPr/>
        </p:nvSpPr>
        <p:spPr bwMode="auto">
          <a:xfrm>
            <a:off x="3413125" y="4664075"/>
            <a:ext cx="3825875" cy="1295400"/>
          </a:xfrm>
          <a:custGeom>
            <a:avLst/>
            <a:gdLst>
              <a:gd name="T0" fmla="*/ 2410 w 2410"/>
              <a:gd name="T1" fmla="*/ 0 h 816"/>
              <a:gd name="T2" fmla="*/ 663 w 2410"/>
              <a:gd name="T3" fmla="*/ 393 h 816"/>
              <a:gd name="T4" fmla="*/ 0 w 2410"/>
              <a:gd name="T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10" h="816">
                <a:moveTo>
                  <a:pt x="2410" y="0"/>
                </a:moveTo>
                <a:cubicBezTo>
                  <a:pt x="1737" y="128"/>
                  <a:pt x="1065" y="257"/>
                  <a:pt x="663" y="393"/>
                </a:cubicBezTo>
                <a:cubicBezTo>
                  <a:pt x="261" y="529"/>
                  <a:pt x="114" y="744"/>
                  <a:pt x="0" y="816"/>
                </a:cubicBezTo>
              </a:path>
            </a:pathLst>
          </a:custGeom>
          <a:noFill/>
          <a:ln w="9525" cap="rnd" cmpd="sng">
            <a:solidFill>
              <a:schemeClr val="hlink"/>
            </a:solidFill>
            <a:prstDash val="sysDot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7771" name="Freeform 11">
            <a:extLst>
              <a:ext uri="{FF2B5EF4-FFF2-40B4-BE49-F238E27FC236}">
                <a16:creationId xmlns:a16="http://schemas.microsoft.com/office/drawing/2014/main" id="{5A291A22-C95D-4211-9253-A5ABE3A138AF}"/>
              </a:ext>
            </a:extLst>
          </p:cNvPr>
          <p:cNvSpPr>
            <a:spLocks/>
          </p:cNvSpPr>
          <p:nvPr/>
        </p:nvSpPr>
        <p:spPr bwMode="auto">
          <a:xfrm>
            <a:off x="5257800" y="4648200"/>
            <a:ext cx="2011363" cy="1279525"/>
          </a:xfrm>
          <a:custGeom>
            <a:avLst/>
            <a:gdLst>
              <a:gd name="T0" fmla="*/ 1267 w 1267"/>
              <a:gd name="T1" fmla="*/ 0 h 806"/>
              <a:gd name="T2" fmla="*/ 278 w 1267"/>
              <a:gd name="T3" fmla="*/ 346 h 806"/>
              <a:gd name="T4" fmla="*/ 0 w 1267"/>
              <a:gd name="T5" fmla="*/ 806 h 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67" h="806">
                <a:moveTo>
                  <a:pt x="1267" y="0"/>
                </a:moveTo>
                <a:cubicBezTo>
                  <a:pt x="878" y="106"/>
                  <a:pt x="489" y="212"/>
                  <a:pt x="278" y="346"/>
                </a:cubicBezTo>
                <a:cubicBezTo>
                  <a:pt x="67" y="480"/>
                  <a:pt x="33" y="643"/>
                  <a:pt x="0" y="806"/>
                </a:cubicBezTo>
              </a:path>
            </a:pathLst>
          </a:custGeom>
          <a:noFill/>
          <a:ln w="9525" cap="rnd" cmpd="sng">
            <a:solidFill>
              <a:schemeClr val="hlink"/>
            </a:solidFill>
            <a:prstDash val="sysDot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7773" name="Freeform 13">
            <a:extLst>
              <a:ext uri="{FF2B5EF4-FFF2-40B4-BE49-F238E27FC236}">
                <a16:creationId xmlns:a16="http://schemas.microsoft.com/office/drawing/2014/main" id="{9071FD04-C308-4F47-A0BE-C2686FD9643A}"/>
              </a:ext>
            </a:extLst>
          </p:cNvPr>
          <p:cNvSpPr>
            <a:spLocks/>
          </p:cNvSpPr>
          <p:nvPr/>
        </p:nvSpPr>
        <p:spPr bwMode="auto">
          <a:xfrm>
            <a:off x="7019925" y="4664075"/>
            <a:ext cx="265113" cy="1295400"/>
          </a:xfrm>
          <a:custGeom>
            <a:avLst/>
            <a:gdLst>
              <a:gd name="T0" fmla="*/ 167 w 167"/>
              <a:gd name="T1" fmla="*/ 0 h 816"/>
              <a:gd name="T2" fmla="*/ 13 w 167"/>
              <a:gd name="T3" fmla="*/ 384 h 816"/>
              <a:gd name="T4" fmla="*/ 90 w 167"/>
              <a:gd name="T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7" h="816">
                <a:moveTo>
                  <a:pt x="167" y="0"/>
                </a:moveTo>
                <a:cubicBezTo>
                  <a:pt x="96" y="124"/>
                  <a:pt x="26" y="248"/>
                  <a:pt x="13" y="384"/>
                </a:cubicBezTo>
                <a:cubicBezTo>
                  <a:pt x="0" y="520"/>
                  <a:pt x="45" y="668"/>
                  <a:pt x="90" y="816"/>
                </a:cubicBezTo>
              </a:path>
            </a:pathLst>
          </a:custGeom>
          <a:noFill/>
          <a:ln w="9525" cap="rnd" cmpd="sng">
            <a:solidFill>
              <a:schemeClr val="hlink"/>
            </a:solidFill>
            <a:prstDash val="sysDot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7776" name="Rectangle 16">
            <a:extLst>
              <a:ext uri="{FF2B5EF4-FFF2-40B4-BE49-F238E27FC236}">
                <a16:creationId xmlns:a16="http://schemas.microsoft.com/office/drawing/2014/main" id="{43BDA7D6-BD95-475F-984E-4D947B4C8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6713" y="2536825"/>
            <a:ext cx="914400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>
            <a:extLst>
              <a:ext uri="{FF2B5EF4-FFF2-40B4-BE49-F238E27FC236}">
                <a16:creationId xmlns:a16="http://schemas.microsoft.com/office/drawing/2014/main" id="{FAD0DD51-5213-4D6F-B9BF-A728D37606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SMIv1, SMIv2</a:t>
            </a:r>
          </a:p>
        </p:txBody>
      </p:sp>
      <p:sp>
        <p:nvSpPr>
          <p:cNvPr id="303107" name="Rectangle 3">
            <a:extLst>
              <a:ext uri="{FF2B5EF4-FFF2-40B4-BE49-F238E27FC236}">
                <a16:creationId xmlns:a16="http://schemas.microsoft.com/office/drawing/2014/main" id="{A83919B4-C2A0-46E7-BCD9-DB0306E054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4863" y="1225550"/>
            <a:ext cx="7624762" cy="43767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3400"/>
              <a:t>SMIv1: </a:t>
            </a:r>
          </a:p>
          <a:p>
            <a:pPr lvl="1">
              <a:lnSpc>
                <a:spcPct val="90000"/>
              </a:lnSpc>
            </a:pPr>
            <a:r>
              <a:rPr lang="en-US" altLang="zh-TW" sz="3000"/>
              <a:t>SMI (</a:t>
            </a:r>
            <a:r>
              <a:rPr lang="en-US" altLang="zh-TW" sz="3000">
                <a:hlinkClick r:id="rId3"/>
              </a:rPr>
              <a:t>RFC 1155</a:t>
            </a:r>
            <a:r>
              <a:rPr lang="en-US" altLang="zh-TW" sz="3000"/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zh-TW" sz="3000"/>
              <a:t>Concise MIB (</a:t>
            </a:r>
            <a:r>
              <a:rPr lang="en-US" altLang="zh-TW" sz="3000">
                <a:hlinkClick r:id="rId4"/>
              </a:rPr>
              <a:t>RFC 1212</a:t>
            </a:r>
            <a:r>
              <a:rPr lang="en-US" altLang="zh-TW" sz="3000"/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zh-TW" sz="3000"/>
              <a:t>Trap-Type (</a:t>
            </a:r>
            <a:r>
              <a:rPr lang="en-US" altLang="zh-TW" sz="3000">
                <a:hlinkClick r:id="rId5"/>
              </a:rPr>
              <a:t>RFC 1215</a:t>
            </a:r>
            <a:r>
              <a:rPr lang="en-US" altLang="zh-TW" sz="3000"/>
              <a:t>)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zh-TW" sz="3000"/>
          </a:p>
          <a:p>
            <a:pPr>
              <a:lnSpc>
                <a:spcPct val="90000"/>
              </a:lnSpc>
            </a:pPr>
            <a:r>
              <a:rPr lang="en-US" altLang="zh-TW" sz="3400">
                <a:solidFill>
                  <a:srgbClr val="969696"/>
                </a:solidFill>
              </a:rPr>
              <a:t>SMIv2:</a:t>
            </a:r>
          </a:p>
          <a:p>
            <a:pPr lvl="1">
              <a:lnSpc>
                <a:spcPct val="90000"/>
              </a:lnSpc>
            </a:pPr>
            <a:r>
              <a:rPr lang="en-US" altLang="zh-TW" sz="3000">
                <a:solidFill>
                  <a:srgbClr val="969696"/>
                </a:solidFill>
              </a:rPr>
              <a:t>SMIv2 (RFC 2578)</a:t>
            </a:r>
          </a:p>
          <a:p>
            <a:pPr lvl="1">
              <a:lnSpc>
                <a:spcPct val="90000"/>
              </a:lnSpc>
            </a:pPr>
            <a:r>
              <a:rPr lang="en-US" altLang="zh-TW" sz="3000">
                <a:solidFill>
                  <a:srgbClr val="969696"/>
                </a:solidFill>
              </a:rPr>
              <a:t>Textual Conventions (RFC 2579)</a:t>
            </a:r>
          </a:p>
          <a:p>
            <a:pPr lvl="1">
              <a:lnSpc>
                <a:spcPct val="90000"/>
              </a:lnSpc>
            </a:pPr>
            <a:r>
              <a:rPr lang="en-US" altLang="zh-TW" sz="3000">
                <a:solidFill>
                  <a:srgbClr val="969696"/>
                </a:solidFill>
              </a:rPr>
              <a:t>Conformance Statements (RFC 2580)</a:t>
            </a:r>
            <a:r>
              <a:rPr lang="en-US" altLang="zh-TW" sz="3000"/>
              <a:t> </a:t>
            </a:r>
            <a:endParaRPr lang="zh-TW" altLang="en-US" sz="3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906ADFD5-3667-42D4-AA6C-5062DAFA4D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Internet SNMP Management</a:t>
            </a:r>
            <a:endParaRPr lang="zh-TW" altLang="en-US"/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203002B1-1110-491F-B649-6D7762E6A8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2888" y="1447800"/>
            <a:ext cx="8305800" cy="3733800"/>
          </a:xfrm>
        </p:spPr>
        <p:txBody>
          <a:bodyPr/>
          <a:lstStyle/>
          <a:p>
            <a:pPr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800"/>
              <a:t>Internet Engineering Task Force (IETF)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800"/>
              <a:t> 1990	SNMPv1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800"/>
              <a:t> 1995	SNMPv2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800"/>
              <a:t> 1998	SNMPv3</a:t>
            </a:r>
          </a:p>
          <a:p>
            <a:pPr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800"/>
              <a:t> Internet documents: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800"/>
              <a:t> Request for Comments (RFC)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800"/>
              <a:t> IETF STD Internet Standard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800"/>
              <a:t> FYI For your information</a:t>
            </a:r>
            <a:endParaRPr lang="zh-TW" altLang="en-US" sz="2800"/>
          </a:p>
        </p:txBody>
      </p:sp>
      <p:pic>
        <p:nvPicPr>
          <p:cNvPr id="100357" name="Picture 5">
            <a:extLst>
              <a:ext uri="{FF2B5EF4-FFF2-40B4-BE49-F238E27FC236}">
                <a16:creationId xmlns:a16="http://schemas.microsoft.com/office/drawing/2014/main" id="{F7E6BCBE-5DAC-48B8-AA28-01FB8541DF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913" y="2225675"/>
            <a:ext cx="2760662" cy="15763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>
            <a:extLst>
              <a:ext uri="{FF2B5EF4-FFF2-40B4-BE49-F238E27FC236}">
                <a16:creationId xmlns:a16="http://schemas.microsoft.com/office/drawing/2014/main" id="{5A79EB8B-E5C1-407B-A888-EB738B0151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4.7.4 MIB-II</a:t>
            </a:r>
          </a:p>
        </p:txBody>
      </p:sp>
      <p:sp>
        <p:nvSpPr>
          <p:cNvPr id="162819" name="Rectangle 3">
            <a:extLst>
              <a:ext uri="{FF2B5EF4-FFF2-40B4-BE49-F238E27FC236}">
                <a16:creationId xmlns:a16="http://schemas.microsoft.com/office/drawing/2014/main" id="{B22162C3-0F1F-48ED-AB42-01E0D4742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388" y="1662113"/>
            <a:ext cx="7847012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98438" indent="-1984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kumimoji="0" lang="en-US" altLang="zh-TW" sz="2800"/>
              <a:t>MIB-II (RFC 1213) is superset of MIB-I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kumimoji="0" lang="en-US" altLang="zh-TW" sz="2800"/>
              <a:t>Objects that are related grouped into object groups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kumimoji="0" lang="en-US" altLang="zh-TW" sz="2800"/>
              <a:t>MIB module comprises module name, imports from other modules, and definitions of current module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kumimoji="0" lang="en-US" altLang="zh-TW" sz="2800"/>
              <a:t>RFC 1213 defines eleven groups</a:t>
            </a:r>
            <a:endParaRPr kumimoji="0" lang="zh-TW" altLang="en-US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97" name="Rectangle 13">
            <a:extLst>
              <a:ext uri="{FF2B5EF4-FFF2-40B4-BE49-F238E27FC236}">
                <a16:creationId xmlns:a16="http://schemas.microsoft.com/office/drawing/2014/main" id="{4B1AF534-2C43-4758-8423-6FA80E00D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2650" y="5876925"/>
            <a:ext cx="1216025" cy="6746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400">
                <a:latin typeface="Tahoma" panose="020B0604030504040204" pitchFamily="34" charset="0"/>
              </a:rPr>
              <a:t>SNMP MIB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RFC 3418</a:t>
            </a:r>
          </a:p>
        </p:txBody>
      </p:sp>
      <p:sp>
        <p:nvSpPr>
          <p:cNvPr id="195596" name="Rectangle 12">
            <a:extLst>
              <a:ext uri="{FF2B5EF4-FFF2-40B4-BE49-F238E27FC236}">
                <a16:creationId xmlns:a16="http://schemas.microsoft.com/office/drawing/2014/main" id="{95D27249-7CCB-4BF5-951B-909146DAF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6450" y="5800725"/>
            <a:ext cx="1216025" cy="6746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400">
                <a:latin typeface="Tahoma" panose="020B0604030504040204" pitchFamily="34" charset="0"/>
              </a:rPr>
              <a:t>SNMP MIB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RFC 3418</a:t>
            </a:r>
          </a:p>
        </p:txBody>
      </p:sp>
      <p:graphicFrame>
        <p:nvGraphicFramePr>
          <p:cNvPr id="195586" name="Object 2">
            <a:extLst>
              <a:ext uri="{FF2B5EF4-FFF2-40B4-BE49-F238E27FC236}">
                <a16:creationId xmlns:a16="http://schemas.microsoft.com/office/drawing/2014/main" id="{CCA56FE0-475E-4E53-9CAC-DC84ABC831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228600"/>
          <a:ext cx="9144000" cy="549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VISIO" r:id="rId4" imgW="8568360" imgH="6096600" progId="Visio.Drawing.4">
                  <p:embed/>
                </p:oleObj>
              </mc:Choice>
              <mc:Fallback>
                <p:oleObj name="VISIO" r:id="rId4" imgW="8568360" imgH="6096600" progId="Visio.Drawing.4">
                  <p:embed/>
                  <p:pic>
                    <p:nvPicPr>
                      <p:cNvPr id="195586" name="Object 2">
                        <a:extLst>
                          <a:ext uri="{FF2B5EF4-FFF2-40B4-BE49-F238E27FC236}">
                            <a16:creationId xmlns:a16="http://schemas.microsoft.com/office/drawing/2014/main" id="{CCA56FE0-475E-4E53-9CAC-DC84ABC831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15575"/>
                      <a:stretch>
                        <a:fillRect/>
                      </a:stretch>
                    </p:blipFill>
                    <p:spPr bwMode="auto">
                      <a:xfrm>
                        <a:off x="0" y="228600"/>
                        <a:ext cx="9144000" cy="549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587" name="Rectangle 3">
            <a:extLst>
              <a:ext uri="{FF2B5EF4-FFF2-40B4-BE49-F238E27FC236}">
                <a16:creationId xmlns:a16="http://schemas.microsoft.com/office/drawing/2014/main" id="{A07E4A97-7D52-43EE-8C82-9EB8F7336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5275" y="1476375"/>
            <a:ext cx="1219200" cy="609600"/>
          </a:xfrm>
          <a:prstGeom prst="rect">
            <a:avLst/>
          </a:prstGeom>
          <a:noFill/>
          <a:ln w="28575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88" name="Rectangle 4">
            <a:extLst>
              <a:ext uri="{FF2B5EF4-FFF2-40B4-BE49-F238E27FC236}">
                <a16:creationId xmlns:a16="http://schemas.microsoft.com/office/drawing/2014/main" id="{A7CD2B2C-BDB9-4D07-8C49-921EC2C76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1838" y="3062288"/>
            <a:ext cx="1219200" cy="609600"/>
          </a:xfrm>
          <a:prstGeom prst="rect">
            <a:avLst/>
          </a:prstGeom>
          <a:noFill/>
          <a:ln w="28575">
            <a:solidFill>
              <a:srgbClr val="66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89" name="Rectangle 5">
            <a:extLst>
              <a:ext uri="{FF2B5EF4-FFF2-40B4-BE49-F238E27FC236}">
                <a16:creationId xmlns:a16="http://schemas.microsoft.com/office/drawing/2014/main" id="{FFCA3F90-D78F-4EC0-BB2C-76129C1A6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1720850"/>
            <a:ext cx="1219200" cy="609600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0" name="Rectangle 6">
            <a:extLst>
              <a:ext uri="{FF2B5EF4-FFF2-40B4-BE49-F238E27FC236}">
                <a16:creationId xmlns:a16="http://schemas.microsoft.com/office/drawing/2014/main" id="{78A34680-1273-4972-9CA1-E540C756F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085975"/>
            <a:ext cx="1219200" cy="609600"/>
          </a:xfrm>
          <a:prstGeom prst="rect">
            <a:avLst/>
          </a:prstGeom>
          <a:noFill/>
          <a:ln w="28575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1" name="Rectangle 7">
            <a:extLst>
              <a:ext uri="{FF2B5EF4-FFF2-40B4-BE49-F238E27FC236}">
                <a16:creationId xmlns:a16="http://schemas.microsoft.com/office/drawing/2014/main" id="{2A28A374-742B-4E1D-8F39-8471A3AAC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" y="4692650"/>
            <a:ext cx="1216025" cy="6746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>
                <a:latin typeface="Tahoma" panose="020B0604030504040204" pitchFamily="34" charset="0"/>
              </a:rPr>
              <a:t>SMIv2</a:t>
            </a:r>
          </a:p>
          <a:p>
            <a:pPr algn="ctr"/>
            <a:r>
              <a:rPr lang="en-US" altLang="zh-TW" sz="1600">
                <a:latin typeface="Tahoma" panose="020B0604030504040204" pitchFamily="34" charset="0"/>
              </a:rPr>
              <a:t>RFC 2578</a:t>
            </a:r>
          </a:p>
        </p:txBody>
      </p:sp>
      <p:sp>
        <p:nvSpPr>
          <p:cNvPr id="195592" name="Rectangle 8">
            <a:extLst>
              <a:ext uri="{FF2B5EF4-FFF2-40B4-BE49-F238E27FC236}">
                <a16:creationId xmlns:a16="http://schemas.microsoft.com/office/drawing/2014/main" id="{3BA5C431-76B5-4EF2-8279-F3A5CA59B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1013" y="4692650"/>
            <a:ext cx="1216025" cy="6746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400">
                <a:latin typeface="Tahoma" panose="020B0604030504040204" pitchFamily="34" charset="0"/>
              </a:rPr>
              <a:t>SMIv2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Conventions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RFC 2579</a:t>
            </a:r>
          </a:p>
        </p:txBody>
      </p:sp>
      <p:sp>
        <p:nvSpPr>
          <p:cNvPr id="195593" name="Rectangle 9">
            <a:extLst>
              <a:ext uri="{FF2B5EF4-FFF2-40B4-BE49-F238E27FC236}">
                <a16:creationId xmlns:a16="http://schemas.microsoft.com/office/drawing/2014/main" id="{0F9F74ED-01BF-4756-AA15-FE3F9036F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2338" y="4692650"/>
            <a:ext cx="1216025" cy="6746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400">
                <a:latin typeface="Tahoma" panose="020B0604030504040204" pitchFamily="34" charset="0"/>
              </a:rPr>
              <a:t>SMIv2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Conformances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RFC 2580</a:t>
            </a:r>
          </a:p>
        </p:txBody>
      </p:sp>
      <p:sp>
        <p:nvSpPr>
          <p:cNvPr id="195594" name="Rectangle 10">
            <a:extLst>
              <a:ext uri="{FF2B5EF4-FFF2-40B4-BE49-F238E27FC236}">
                <a16:creationId xmlns:a16="http://schemas.microsoft.com/office/drawing/2014/main" id="{F013C1F3-F5C8-4ADD-8885-0769ED28E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6125" y="5740400"/>
            <a:ext cx="1216025" cy="6746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400">
                <a:latin typeface="Tahoma" panose="020B0604030504040204" pitchFamily="34" charset="0"/>
              </a:rPr>
              <a:t>SNMP MIB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RFC 3418</a:t>
            </a:r>
          </a:p>
        </p:txBody>
      </p:sp>
      <p:sp>
        <p:nvSpPr>
          <p:cNvPr id="195595" name="Rectangle 11">
            <a:extLst>
              <a:ext uri="{FF2B5EF4-FFF2-40B4-BE49-F238E27FC236}">
                <a16:creationId xmlns:a16="http://schemas.microsoft.com/office/drawing/2014/main" id="{56202B9C-3B98-4B9E-9E1A-A092E209D7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4960938"/>
            <a:ext cx="1216025" cy="67468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400">
                <a:latin typeface="Tahoma" panose="020B0604030504040204" pitchFamily="34" charset="0"/>
              </a:rPr>
              <a:t>SNMPv2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Protocol Ops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RFC 3416</a:t>
            </a:r>
          </a:p>
        </p:txBody>
      </p:sp>
      <p:sp>
        <p:nvSpPr>
          <p:cNvPr id="195598" name="Rectangle 14">
            <a:extLst>
              <a:ext uri="{FF2B5EF4-FFF2-40B4-BE49-F238E27FC236}">
                <a16:creationId xmlns:a16="http://schemas.microsoft.com/office/drawing/2014/main" id="{3D0EAC64-A3FD-40A5-8140-701DB8DB8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5" y="4632325"/>
            <a:ext cx="4662488" cy="793750"/>
          </a:xfrm>
          <a:prstGeom prst="rect">
            <a:avLst/>
          </a:prstGeom>
          <a:noFill/>
          <a:ln w="28575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`</a:t>
            </a:r>
          </a:p>
        </p:txBody>
      </p:sp>
      <p:sp>
        <p:nvSpPr>
          <p:cNvPr id="195599" name="Rectangle 15">
            <a:extLst>
              <a:ext uri="{FF2B5EF4-FFF2-40B4-BE49-F238E27FC236}">
                <a16:creationId xmlns:a16="http://schemas.microsoft.com/office/drawing/2014/main" id="{56AA21D7-4431-4FBD-A75E-E76E84034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5963" y="5699125"/>
            <a:ext cx="1401762" cy="900113"/>
          </a:xfrm>
          <a:prstGeom prst="rect">
            <a:avLst/>
          </a:prstGeom>
          <a:noFill/>
          <a:ln w="28575">
            <a:solidFill>
              <a:srgbClr val="66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0" name="Rectangle 16">
            <a:extLst>
              <a:ext uri="{FF2B5EF4-FFF2-40B4-BE49-F238E27FC236}">
                <a16:creationId xmlns:a16="http://schemas.microsoft.com/office/drawing/2014/main" id="{842B1C4B-DB41-41BD-B510-36FBB32A6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5675" y="4919663"/>
            <a:ext cx="1325563" cy="762000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88047CFB-5BAA-4F82-9D91-9B45FD710C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SNMP Model</a:t>
            </a:r>
            <a:endParaRPr lang="zh-TW" altLang="en-US"/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6954E87E-1733-485E-80B3-BB3599FA4D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9113" y="1203325"/>
            <a:ext cx="8624887" cy="5227638"/>
          </a:xfrm>
        </p:spPr>
        <p:txBody>
          <a:bodyPr/>
          <a:lstStyle/>
          <a:p>
            <a:pPr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600">
                <a:latin typeface="Times New Roman" panose="02020603050405020304" pitchFamily="18" charset="0"/>
              </a:rPr>
              <a:t>Organization Model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Relationship between network element, agent, and manager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Hierarchical architecture</a:t>
            </a:r>
          </a:p>
          <a:p>
            <a:pPr eaLnBrk="0" hangingPunc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600">
                <a:latin typeface="Times New Roman" panose="02020603050405020304" pitchFamily="18" charset="0"/>
              </a:rPr>
              <a:t> Information Model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Uses ASN.1 syntax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SMI (Structure of Management Information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MIB (Management Information Base)</a:t>
            </a:r>
          </a:p>
          <a:p>
            <a:pPr eaLnBrk="0" hangingPunc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600">
                <a:latin typeface="Times New Roman" panose="02020603050405020304" pitchFamily="18" charset="0"/>
              </a:rPr>
              <a:t> Communication Model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Transfer syntax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SNMP over TCP/IP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Communication services addressed by messages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Security framework community-based model</a:t>
            </a:r>
            <a:endParaRPr lang="zh-TW" altLang="en-US" sz="35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E6A80177-CC29-4676-B159-D86F553ED4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Two-Tier Organization Model</a:t>
            </a:r>
            <a:endParaRPr lang="zh-TW" altLang="en-US"/>
          </a:p>
        </p:txBody>
      </p:sp>
      <p:graphicFrame>
        <p:nvGraphicFramePr>
          <p:cNvPr id="103428" name="Object 4">
            <a:extLst>
              <a:ext uri="{FF2B5EF4-FFF2-40B4-BE49-F238E27FC236}">
                <a16:creationId xmlns:a16="http://schemas.microsoft.com/office/drawing/2014/main" id="{234AFFCB-1BBD-4EFF-B9B3-CBA85E632A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825" y="2057400"/>
          <a:ext cx="8315325" cy="251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VISIO" r:id="rId4" imgW="6122880" imgH="1996200" progId="Visio.Drawing.4">
                  <p:embed/>
                </p:oleObj>
              </mc:Choice>
              <mc:Fallback>
                <p:oleObj name="VISIO" r:id="rId4" imgW="6122880" imgH="1996200" progId="Visio.Drawing.4">
                  <p:embed/>
                  <p:pic>
                    <p:nvPicPr>
                      <p:cNvPr id="103428" name="Object 4">
                        <a:extLst>
                          <a:ext uri="{FF2B5EF4-FFF2-40B4-BE49-F238E27FC236}">
                            <a16:creationId xmlns:a16="http://schemas.microsoft.com/office/drawing/2014/main" id="{234AFFCB-1BBD-4EFF-B9B3-CBA85E632A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4796" r="2206" b="23100"/>
                      <a:stretch>
                        <a:fillRect/>
                      </a:stretch>
                    </p:blipFill>
                    <p:spPr bwMode="auto">
                      <a:xfrm>
                        <a:off x="504825" y="2057400"/>
                        <a:ext cx="8315325" cy="2511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2E38E346-318B-4AAD-B669-5E73F9D12E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8625" y="288925"/>
            <a:ext cx="8021638" cy="893763"/>
          </a:xfrm>
        </p:spPr>
        <p:txBody>
          <a:bodyPr/>
          <a:lstStyle/>
          <a:p>
            <a:r>
              <a:rPr lang="en-US" altLang="zh-TW" sz="3800"/>
              <a:t>Three-Tier Organization Model: RMON</a:t>
            </a:r>
            <a:endParaRPr lang="zh-TW" altLang="en-US" sz="3800"/>
          </a:p>
        </p:txBody>
      </p:sp>
      <p:grpSp>
        <p:nvGrpSpPr>
          <p:cNvPr id="104459" name="Group 11">
            <a:extLst>
              <a:ext uri="{FF2B5EF4-FFF2-40B4-BE49-F238E27FC236}">
                <a16:creationId xmlns:a16="http://schemas.microsoft.com/office/drawing/2014/main" id="{8DB85D7F-B385-4F02-B05A-54B8EB8DE32F}"/>
              </a:ext>
            </a:extLst>
          </p:cNvPr>
          <p:cNvGrpSpPr>
            <a:grpSpLocks/>
          </p:cNvGrpSpPr>
          <p:nvPr/>
        </p:nvGrpSpPr>
        <p:grpSpPr bwMode="auto">
          <a:xfrm>
            <a:off x="730250" y="1677988"/>
            <a:ext cx="4256088" cy="3879850"/>
            <a:chOff x="550" y="1047"/>
            <a:chExt cx="2681" cy="2444"/>
          </a:xfrm>
        </p:grpSpPr>
        <p:graphicFrame>
          <p:nvGraphicFramePr>
            <p:cNvPr id="104452" name="Object 4">
              <a:extLst>
                <a:ext uri="{FF2B5EF4-FFF2-40B4-BE49-F238E27FC236}">
                  <a16:creationId xmlns:a16="http://schemas.microsoft.com/office/drawing/2014/main" id="{1427F705-86A8-45BD-8834-6B518EBB4F2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50" y="1047"/>
            <a:ext cx="2681" cy="24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3" name="VISIO" r:id="rId4" imgW="2567520" imgH="2338920" progId="Visio.Drawing.4">
                    <p:embed/>
                  </p:oleObj>
                </mc:Choice>
                <mc:Fallback>
                  <p:oleObj name="VISIO" r:id="rId4" imgW="2567520" imgH="2338920" progId="Visio.Drawing.4">
                    <p:embed/>
                    <p:pic>
                      <p:nvPicPr>
                        <p:cNvPr id="104452" name="Object 4">
                          <a:extLst>
                            <a:ext uri="{FF2B5EF4-FFF2-40B4-BE49-F238E27FC236}">
                              <a16:creationId xmlns:a16="http://schemas.microsoft.com/office/drawing/2014/main" id="{1427F705-86A8-45BD-8834-6B518EBB4F2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0" y="1047"/>
                          <a:ext cx="2681" cy="24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4453" name="Line 5">
              <a:extLst>
                <a:ext uri="{FF2B5EF4-FFF2-40B4-BE49-F238E27FC236}">
                  <a16:creationId xmlns:a16="http://schemas.microsoft.com/office/drawing/2014/main" id="{48815037-B213-4D63-9527-278395B29F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1535"/>
              <a:ext cx="0" cy="36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4454" name="Line 6">
              <a:extLst>
                <a:ext uri="{FF2B5EF4-FFF2-40B4-BE49-F238E27FC236}">
                  <a16:creationId xmlns:a16="http://schemas.microsoft.com/office/drawing/2014/main" id="{686824AC-8D06-4C27-9D48-3EAFC8784D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1902"/>
              <a:ext cx="835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4455" name="Line 7">
              <a:extLst>
                <a:ext uri="{FF2B5EF4-FFF2-40B4-BE49-F238E27FC236}">
                  <a16:creationId xmlns:a16="http://schemas.microsoft.com/office/drawing/2014/main" id="{8C7EB05C-D6F1-4519-AFFE-0550FEFE18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1" y="1890"/>
              <a:ext cx="0" cy="36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4456" name="Line 8">
              <a:extLst>
                <a:ext uri="{FF2B5EF4-FFF2-40B4-BE49-F238E27FC236}">
                  <a16:creationId xmlns:a16="http://schemas.microsoft.com/office/drawing/2014/main" id="{85CFC949-AF25-4BEC-887C-BC8DEF512D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1" y="2734"/>
              <a:ext cx="0" cy="36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4457" name="Line 9">
              <a:extLst>
                <a:ext uri="{FF2B5EF4-FFF2-40B4-BE49-F238E27FC236}">
                  <a16:creationId xmlns:a16="http://schemas.microsoft.com/office/drawing/2014/main" id="{1F37CE69-5A48-448D-BF21-87474BB232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6" y="3102"/>
              <a:ext cx="1065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4458" name="Text Box 10">
            <a:extLst>
              <a:ext uri="{FF2B5EF4-FFF2-40B4-BE49-F238E27FC236}">
                <a16:creationId xmlns:a16="http://schemas.microsoft.com/office/drawing/2014/main" id="{081F94C2-BB7D-48F1-880E-F6298308D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9888" y="1412875"/>
            <a:ext cx="3694112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zh-TW" sz="2400">
                <a:latin typeface="Tahoma" panose="020B0604030504040204" pitchFamily="34" charset="0"/>
              </a:rPr>
              <a:t> RMON</a:t>
            </a:r>
          </a:p>
          <a:p>
            <a:r>
              <a:rPr lang="en-US" altLang="zh-TW" sz="2400">
                <a:latin typeface="Tahoma" panose="020B0604030504040204" pitchFamily="34" charset="0"/>
              </a:rPr>
              <a:t>  Remote Monitoring</a:t>
            </a:r>
          </a:p>
          <a:p>
            <a:pPr>
              <a:buFontTx/>
              <a:buChar char="•"/>
            </a:pPr>
            <a:r>
              <a:rPr lang="en-US" altLang="zh-TW" sz="2400">
                <a:latin typeface="Tahoma" panose="020B0604030504040204" pitchFamily="34" charset="0"/>
              </a:rPr>
              <a:t> RMON I</a:t>
            </a:r>
          </a:p>
          <a:p>
            <a:pPr>
              <a:buFontTx/>
              <a:buChar char="•"/>
            </a:pPr>
            <a:r>
              <a:rPr lang="en-US" altLang="zh-TW" sz="2400">
                <a:latin typeface="Tahoma" panose="020B0604030504040204" pitchFamily="34" charset="0"/>
              </a:rPr>
              <a:t> RMON II</a:t>
            </a:r>
          </a:p>
          <a:p>
            <a:endParaRPr lang="en-US" altLang="zh-TW" sz="2400">
              <a:latin typeface="Tahoma" panose="020B0604030504040204" pitchFamily="34" charset="0"/>
            </a:endParaRPr>
          </a:p>
        </p:txBody>
      </p:sp>
      <p:sp>
        <p:nvSpPr>
          <p:cNvPr id="104460" name="Rectangle 12">
            <a:extLst>
              <a:ext uri="{FF2B5EF4-FFF2-40B4-BE49-F238E27FC236}">
                <a16:creationId xmlns:a16="http://schemas.microsoft.com/office/drawing/2014/main" id="{D40A76C5-1B18-46CE-A659-CD8141E06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1493838"/>
            <a:ext cx="4541837" cy="424973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1ADE6DB4-A909-433B-982D-766FCB5772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4500" y="320675"/>
            <a:ext cx="8089900" cy="893763"/>
          </a:xfrm>
        </p:spPr>
        <p:txBody>
          <a:bodyPr/>
          <a:lstStyle/>
          <a:p>
            <a:r>
              <a:rPr lang="en-US" altLang="zh-TW" sz="3800"/>
              <a:t>Three-Tier Organization Model: Proxy</a:t>
            </a:r>
            <a:endParaRPr lang="zh-TW" altLang="en-US" sz="3800"/>
          </a:p>
        </p:txBody>
      </p:sp>
      <p:graphicFrame>
        <p:nvGraphicFramePr>
          <p:cNvPr id="105476" name="Object 4">
            <a:extLst>
              <a:ext uri="{FF2B5EF4-FFF2-40B4-BE49-F238E27FC236}">
                <a16:creationId xmlns:a16="http://schemas.microsoft.com/office/drawing/2014/main" id="{F50DB542-1911-4C38-865C-2B0603A54D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47900" y="1431925"/>
          <a:ext cx="4464050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VISIO" r:id="rId4" imgW="2960640" imgH="3031200" progId="Visio.Drawing.4">
                  <p:embed/>
                </p:oleObj>
              </mc:Choice>
              <mc:Fallback>
                <p:oleObj name="VISIO" r:id="rId4" imgW="2960640" imgH="3031200" progId="Visio.Drawing.4">
                  <p:embed/>
                  <p:pic>
                    <p:nvPicPr>
                      <p:cNvPr id="105476" name="Object 4">
                        <a:extLst>
                          <a:ext uri="{FF2B5EF4-FFF2-40B4-BE49-F238E27FC236}">
                            <a16:creationId xmlns:a16="http://schemas.microsoft.com/office/drawing/2014/main" id="{F50DB542-1911-4C38-865C-2B0603A54D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431925"/>
                        <a:ext cx="4464050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77" name="Rectangle 5">
            <a:extLst>
              <a:ext uri="{FF2B5EF4-FFF2-40B4-BE49-F238E27FC236}">
                <a16:creationId xmlns:a16="http://schemas.microsoft.com/office/drawing/2014/main" id="{9C6F3315-8FE7-4EFE-9041-B46DD502A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1235075"/>
            <a:ext cx="5213350" cy="50434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Line 2">
            <a:extLst>
              <a:ext uri="{FF2B5EF4-FFF2-40B4-BE49-F238E27FC236}">
                <a16:creationId xmlns:a16="http://schemas.microsoft.com/office/drawing/2014/main" id="{076D3C12-B35E-4464-843F-1963C721E3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5181600"/>
            <a:ext cx="0" cy="533400"/>
          </a:xfrm>
          <a:prstGeom prst="line">
            <a:avLst/>
          </a:prstGeom>
          <a:noFill/>
          <a:ln w="57150" cmpd="tri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23A4B607-C496-4402-AB37-C7EC55F1C3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772400" cy="12192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 altLang="zh-TW" sz="3800"/>
              <a:t>SNMP System Architecture</a:t>
            </a:r>
          </a:p>
        </p:txBody>
      </p:sp>
      <p:sp>
        <p:nvSpPr>
          <p:cNvPr id="107525" name="Oval 5">
            <a:extLst>
              <a:ext uri="{FF2B5EF4-FFF2-40B4-BE49-F238E27FC236}">
                <a16:creationId xmlns:a16="http://schemas.microsoft.com/office/drawing/2014/main" id="{C49F77BF-84F2-4298-BA76-F906D88585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5570538"/>
            <a:ext cx="8293100" cy="520700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A95A2107-4F32-4960-B58A-CFCF41876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2225" y="5602288"/>
            <a:ext cx="1250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Network</a:t>
            </a:r>
          </a:p>
        </p:txBody>
      </p:sp>
      <p:sp>
        <p:nvSpPr>
          <p:cNvPr id="107528" name="Rectangle 8">
            <a:extLst>
              <a:ext uri="{FF2B5EF4-FFF2-40B4-BE49-F238E27FC236}">
                <a16:creationId xmlns:a16="http://schemas.microsoft.com/office/drawing/2014/main" id="{7D2544B6-0BB9-4465-A15C-AECCAAC16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33559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29" name="Rectangle 9">
            <a:extLst>
              <a:ext uri="{FF2B5EF4-FFF2-40B4-BE49-F238E27FC236}">
                <a16:creationId xmlns:a16="http://schemas.microsoft.com/office/drawing/2014/main" id="{7FFC4ED7-010F-4C1D-98D6-ADCE66123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47275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0" name="Rectangle 10">
            <a:extLst>
              <a:ext uri="{FF2B5EF4-FFF2-40B4-BE49-F238E27FC236}">
                <a16:creationId xmlns:a16="http://schemas.microsoft.com/office/drawing/2014/main" id="{25E2ED10-E16E-4CFE-9622-6CAE1C94D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47244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endParaRPr lang="zh-TW" altLang="en-US" sz="2400"/>
          </a:p>
        </p:txBody>
      </p:sp>
      <p:sp>
        <p:nvSpPr>
          <p:cNvPr id="107531" name="Rectangle 11">
            <a:extLst>
              <a:ext uri="{FF2B5EF4-FFF2-40B4-BE49-F238E27FC236}">
                <a16:creationId xmlns:a16="http://schemas.microsoft.com/office/drawing/2014/main" id="{FFAF2FFD-6326-434E-A84D-7ED7A67B1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8" y="4787900"/>
            <a:ext cx="127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   網路介面</a:t>
            </a:r>
          </a:p>
        </p:txBody>
      </p:sp>
      <p:sp>
        <p:nvSpPr>
          <p:cNvPr id="107532" name="Rectangle 12">
            <a:extLst>
              <a:ext uri="{FF2B5EF4-FFF2-40B4-BE49-F238E27FC236}">
                <a16:creationId xmlns:a16="http://schemas.microsoft.com/office/drawing/2014/main" id="{52E76F36-A588-4FE3-8A54-9B2C2BA86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650" y="3352800"/>
            <a:ext cx="101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SNMP</a:t>
            </a:r>
          </a:p>
        </p:txBody>
      </p:sp>
      <p:sp>
        <p:nvSpPr>
          <p:cNvPr id="107533" name="Rectangle 13">
            <a:extLst>
              <a:ext uri="{FF2B5EF4-FFF2-40B4-BE49-F238E27FC236}">
                <a16:creationId xmlns:a16="http://schemas.microsoft.com/office/drawing/2014/main" id="{8D1F7FE7-B0E6-4C00-9621-796CDB5E6E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2517775"/>
            <a:ext cx="1587500" cy="825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4" name="Rectangle 14">
            <a:extLst>
              <a:ext uri="{FF2B5EF4-FFF2-40B4-BE49-F238E27FC236}">
                <a16:creationId xmlns:a16="http://schemas.microsoft.com/office/drawing/2014/main" id="{A03E7982-6E45-4632-89DB-3100F3046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38131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5" name="Rectangle 15">
            <a:extLst>
              <a:ext uri="{FF2B5EF4-FFF2-40B4-BE49-F238E27FC236}">
                <a16:creationId xmlns:a16="http://schemas.microsoft.com/office/drawing/2014/main" id="{239F4035-099E-4DC2-9FED-CF0559A95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188" y="38100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UDP</a:t>
            </a:r>
          </a:p>
        </p:txBody>
      </p:sp>
      <p:sp>
        <p:nvSpPr>
          <p:cNvPr id="107536" name="Rectangle 16">
            <a:extLst>
              <a:ext uri="{FF2B5EF4-FFF2-40B4-BE49-F238E27FC236}">
                <a16:creationId xmlns:a16="http://schemas.microsoft.com/office/drawing/2014/main" id="{4D1B3DC6-D489-4372-9340-41C5B8DD2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42703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7" name="Rectangle 17">
            <a:extLst>
              <a:ext uri="{FF2B5EF4-FFF2-40B4-BE49-F238E27FC236}">
                <a16:creationId xmlns:a16="http://schemas.microsoft.com/office/drawing/2014/main" id="{CA2598D8-CF99-4C13-B805-DF152AEC6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050" y="42672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IP</a:t>
            </a:r>
          </a:p>
        </p:txBody>
      </p:sp>
      <p:sp>
        <p:nvSpPr>
          <p:cNvPr id="107539" name="Rectangle 19">
            <a:extLst>
              <a:ext uri="{FF2B5EF4-FFF2-40B4-BE49-F238E27FC236}">
                <a16:creationId xmlns:a16="http://schemas.microsoft.com/office/drawing/2014/main" id="{F09E2A2A-5A5A-4422-B149-E91FE036A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5350" y="33559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40" name="Rectangle 20">
            <a:extLst>
              <a:ext uri="{FF2B5EF4-FFF2-40B4-BE49-F238E27FC236}">
                <a16:creationId xmlns:a16="http://schemas.microsoft.com/office/drawing/2014/main" id="{C337B708-4FC0-4C7E-A98A-DCB9504C2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5350" y="47275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41" name="Rectangle 21">
            <a:extLst>
              <a:ext uri="{FF2B5EF4-FFF2-40B4-BE49-F238E27FC236}">
                <a16:creationId xmlns:a16="http://schemas.microsoft.com/office/drawing/2014/main" id="{37CCF71D-BCA2-4FF7-9FD9-79C38187A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7188" y="47244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endParaRPr lang="zh-TW" altLang="en-US" sz="2400"/>
          </a:p>
        </p:txBody>
      </p:sp>
      <p:sp>
        <p:nvSpPr>
          <p:cNvPr id="107542" name="Rectangle 22">
            <a:extLst>
              <a:ext uri="{FF2B5EF4-FFF2-40B4-BE49-F238E27FC236}">
                <a16:creationId xmlns:a16="http://schemas.microsoft.com/office/drawing/2014/main" id="{32F77877-E820-42A3-AE0A-FBC4D92DD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5838" y="4787900"/>
            <a:ext cx="127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   網路介面</a:t>
            </a:r>
          </a:p>
        </p:txBody>
      </p:sp>
      <p:sp>
        <p:nvSpPr>
          <p:cNvPr id="107543" name="Rectangle 23">
            <a:extLst>
              <a:ext uri="{FF2B5EF4-FFF2-40B4-BE49-F238E27FC236}">
                <a16:creationId xmlns:a16="http://schemas.microsoft.com/office/drawing/2014/main" id="{3E0E35DA-A7BA-4660-8E6F-89D130A6A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850" y="3352800"/>
            <a:ext cx="101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SNMP</a:t>
            </a:r>
          </a:p>
        </p:txBody>
      </p:sp>
      <p:sp>
        <p:nvSpPr>
          <p:cNvPr id="107544" name="Rectangle 24">
            <a:extLst>
              <a:ext uri="{FF2B5EF4-FFF2-40B4-BE49-F238E27FC236}">
                <a16:creationId xmlns:a16="http://schemas.microsoft.com/office/drawing/2014/main" id="{B757167C-DFAF-47E7-91BF-C0288B4FD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5350" y="2517775"/>
            <a:ext cx="1587500" cy="825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45" name="Rectangle 25">
            <a:extLst>
              <a:ext uri="{FF2B5EF4-FFF2-40B4-BE49-F238E27FC236}">
                <a16:creationId xmlns:a16="http://schemas.microsoft.com/office/drawing/2014/main" id="{CAE84044-4DC0-4430-9CB5-F602D3B0F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5350" y="38131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46" name="Rectangle 26">
            <a:extLst>
              <a:ext uri="{FF2B5EF4-FFF2-40B4-BE49-F238E27FC236}">
                <a16:creationId xmlns:a16="http://schemas.microsoft.com/office/drawing/2014/main" id="{EB7211D6-111D-4AED-A86D-B2090A530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2388" y="38100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UDP</a:t>
            </a:r>
          </a:p>
        </p:txBody>
      </p:sp>
      <p:sp>
        <p:nvSpPr>
          <p:cNvPr id="107547" name="Rectangle 27">
            <a:extLst>
              <a:ext uri="{FF2B5EF4-FFF2-40B4-BE49-F238E27FC236}">
                <a16:creationId xmlns:a16="http://schemas.microsoft.com/office/drawing/2014/main" id="{F458BE4B-48DB-464D-9004-8F787A046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5350" y="42703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48" name="Rectangle 28">
            <a:extLst>
              <a:ext uri="{FF2B5EF4-FFF2-40B4-BE49-F238E27FC236}">
                <a16:creationId xmlns:a16="http://schemas.microsoft.com/office/drawing/2014/main" id="{B5E841E1-CD08-419C-A095-131126AA9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0" y="42672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IP</a:t>
            </a:r>
          </a:p>
        </p:txBody>
      </p:sp>
      <p:sp>
        <p:nvSpPr>
          <p:cNvPr id="107550" name="Rectangle 30">
            <a:extLst>
              <a:ext uri="{FF2B5EF4-FFF2-40B4-BE49-F238E27FC236}">
                <a16:creationId xmlns:a16="http://schemas.microsoft.com/office/drawing/2014/main" id="{5A34182D-80B6-4388-AA08-CB9A845E4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350" y="33559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51" name="Rectangle 31">
            <a:extLst>
              <a:ext uri="{FF2B5EF4-FFF2-40B4-BE49-F238E27FC236}">
                <a16:creationId xmlns:a16="http://schemas.microsoft.com/office/drawing/2014/main" id="{1C96314B-8749-43CB-8967-747B6DA3B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350" y="47275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52" name="Rectangle 32">
            <a:extLst>
              <a:ext uri="{FF2B5EF4-FFF2-40B4-BE49-F238E27FC236}">
                <a16:creationId xmlns:a16="http://schemas.microsoft.com/office/drawing/2014/main" id="{B4E335B7-2049-4656-A121-A03B25977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0188" y="47244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endParaRPr lang="zh-TW" altLang="en-US" sz="2400"/>
          </a:p>
        </p:txBody>
      </p:sp>
      <p:sp>
        <p:nvSpPr>
          <p:cNvPr id="107553" name="Rectangle 33">
            <a:extLst>
              <a:ext uri="{FF2B5EF4-FFF2-40B4-BE49-F238E27FC236}">
                <a16:creationId xmlns:a16="http://schemas.microsoft.com/office/drawing/2014/main" id="{928D2283-6E8D-4169-9319-6038593FA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8838" y="4787900"/>
            <a:ext cx="127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   網路介面</a:t>
            </a:r>
          </a:p>
        </p:txBody>
      </p:sp>
      <p:sp>
        <p:nvSpPr>
          <p:cNvPr id="107554" name="Rectangle 34">
            <a:extLst>
              <a:ext uri="{FF2B5EF4-FFF2-40B4-BE49-F238E27FC236}">
                <a16:creationId xmlns:a16="http://schemas.microsoft.com/office/drawing/2014/main" id="{590408CA-F053-4BE8-AA43-EDB8B3484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5850" y="3352800"/>
            <a:ext cx="101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SNMP</a:t>
            </a:r>
          </a:p>
        </p:txBody>
      </p:sp>
      <p:sp>
        <p:nvSpPr>
          <p:cNvPr id="107555" name="Rectangle 35">
            <a:extLst>
              <a:ext uri="{FF2B5EF4-FFF2-40B4-BE49-F238E27FC236}">
                <a16:creationId xmlns:a16="http://schemas.microsoft.com/office/drawing/2014/main" id="{51DB6DF5-5866-4EB3-A236-90DAD3390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350" y="2517775"/>
            <a:ext cx="1587500" cy="825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56" name="Rectangle 36">
            <a:extLst>
              <a:ext uri="{FF2B5EF4-FFF2-40B4-BE49-F238E27FC236}">
                <a16:creationId xmlns:a16="http://schemas.microsoft.com/office/drawing/2014/main" id="{E4EF1BD1-D0EB-4948-971B-A6EF2E0373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350" y="38131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57" name="Rectangle 37">
            <a:extLst>
              <a:ext uri="{FF2B5EF4-FFF2-40B4-BE49-F238E27FC236}">
                <a16:creationId xmlns:a16="http://schemas.microsoft.com/office/drawing/2014/main" id="{5C5C5EB7-B4B1-4B72-87FB-C21C18DF9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5388" y="38100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UDP</a:t>
            </a:r>
          </a:p>
        </p:txBody>
      </p:sp>
      <p:sp>
        <p:nvSpPr>
          <p:cNvPr id="107558" name="Rectangle 38">
            <a:extLst>
              <a:ext uri="{FF2B5EF4-FFF2-40B4-BE49-F238E27FC236}">
                <a16:creationId xmlns:a16="http://schemas.microsoft.com/office/drawing/2014/main" id="{2F548F56-8057-4617-8CBD-F53D4631A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350" y="42703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59" name="Rectangle 39">
            <a:extLst>
              <a:ext uri="{FF2B5EF4-FFF2-40B4-BE49-F238E27FC236}">
                <a16:creationId xmlns:a16="http://schemas.microsoft.com/office/drawing/2014/main" id="{FE038214-2826-4217-B92D-C80D627DB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0" y="42672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IP</a:t>
            </a:r>
          </a:p>
        </p:txBody>
      </p:sp>
      <p:sp>
        <p:nvSpPr>
          <p:cNvPr id="107560" name="Rectangle 40">
            <a:extLst>
              <a:ext uri="{FF2B5EF4-FFF2-40B4-BE49-F238E27FC236}">
                <a16:creationId xmlns:a16="http://schemas.microsoft.com/office/drawing/2014/main" id="{DFEF69B8-6C94-4836-9A12-BBB725DBF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2665413"/>
            <a:ext cx="1447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800">
                <a:latin typeface="Times New Roman" panose="02020603050405020304" pitchFamily="18" charset="0"/>
              </a:rPr>
              <a:t>Manager</a:t>
            </a:r>
          </a:p>
        </p:txBody>
      </p:sp>
      <p:sp>
        <p:nvSpPr>
          <p:cNvPr id="107561" name="Rectangle 41">
            <a:extLst>
              <a:ext uri="{FF2B5EF4-FFF2-40B4-BE49-F238E27FC236}">
                <a16:creationId xmlns:a16="http://schemas.microsoft.com/office/drawing/2014/main" id="{5630B867-43D5-42AB-A496-344687CE5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925" y="2665413"/>
            <a:ext cx="10525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800">
                <a:latin typeface="Times New Roman" panose="02020603050405020304" pitchFamily="18" charset="0"/>
              </a:rPr>
              <a:t>Agent</a:t>
            </a:r>
          </a:p>
        </p:txBody>
      </p:sp>
      <p:sp>
        <p:nvSpPr>
          <p:cNvPr id="107562" name="Rectangle 42">
            <a:extLst>
              <a:ext uri="{FF2B5EF4-FFF2-40B4-BE49-F238E27FC236}">
                <a16:creationId xmlns:a16="http://schemas.microsoft.com/office/drawing/2014/main" id="{4E0A9187-8CCD-48BD-AFAB-950FFC968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7925" y="2665413"/>
            <a:ext cx="10525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800">
                <a:latin typeface="Times New Roman" panose="02020603050405020304" pitchFamily="18" charset="0"/>
              </a:rPr>
              <a:t>Agent</a:t>
            </a:r>
          </a:p>
        </p:txBody>
      </p:sp>
      <p:sp>
        <p:nvSpPr>
          <p:cNvPr id="107563" name="Rectangle 43">
            <a:extLst>
              <a:ext uri="{FF2B5EF4-FFF2-40B4-BE49-F238E27FC236}">
                <a16:creationId xmlns:a16="http://schemas.microsoft.com/office/drawing/2014/main" id="{3F7B8CDD-BE07-411E-96A7-618D31471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2525" y="3448050"/>
            <a:ext cx="882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 sz="4400">
                <a:latin typeface="Times New Roman" panose="02020603050405020304" pitchFamily="18" charset="0"/>
              </a:rPr>
              <a:t>. . .</a:t>
            </a:r>
          </a:p>
        </p:txBody>
      </p:sp>
      <p:sp>
        <p:nvSpPr>
          <p:cNvPr id="107564" name="Line 44">
            <a:extLst>
              <a:ext uri="{FF2B5EF4-FFF2-40B4-BE49-F238E27FC236}">
                <a16:creationId xmlns:a16="http://schemas.microsoft.com/office/drawing/2014/main" id="{4E235275-9BAE-4E59-9047-B2E18887E23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5181600"/>
            <a:ext cx="0" cy="381000"/>
          </a:xfrm>
          <a:prstGeom prst="line">
            <a:avLst/>
          </a:prstGeom>
          <a:noFill/>
          <a:ln w="57150" cmpd="tri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65" name="Line 45">
            <a:extLst>
              <a:ext uri="{FF2B5EF4-FFF2-40B4-BE49-F238E27FC236}">
                <a16:creationId xmlns:a16="http://schemas.microsoft.com/office/drawing/2014/main" id="{BDBBD075-040D-4985-B08A-E3AD328201C5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5181600"/>
            <a:ext cx="0" cy="533400"/>
          </a:xfrm>
          <a:prstGeom prst="line">
            <a:avLst/>
          </a:prstGeom>
          <a:noFill/>
          <a:ln w="57150" cmpd="tri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66" name="Rectangle 46">
            <a:extLst>
              <a:ext uri="{FF2B5EF4-FFF2-40B4-BE49-F238E27FC236}">
                <a16:creationId xmlns:a16="http://schemas.microsoft.com/office/drawing/2014/main" id="{8F83A7A6-F9D7-421F-B267-DF555B8B60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603375"/>
            <a:ext cx="17748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 sz="2400">
                <a:latin typeface="Times New Roman" panose="02020603050405020304" pitchFamily="18" charset="0"/>
              </a:rPr>
              <a:t>Management</a:t>
            </a:r>
          </a:p>
          <a:p>
            <a:pPr algn="ctr" eaLnBrk="0" hangingPunct="0"/>
            <a:r>
              <a:rPr lang="en-US" altLang="zh-TW" sz="2400">
                <a:latin typeface="Times New Roman" panose="02020603050405020304" pitchFamily="18" charset="0"/>
              </a:rPr>
              <a:t>Station</a:t>
            </a:r>
          </a:p>
        </p:txBody>
      </p:sp>
      <p:sp>
        <p:nvSpPr>
          <p:cNvPr id="107567" name="Rectangle 47">
            <a:extLst>
              <a:ext uri="{FF2B5EF4-FFF2-40B4-BE49-F238E27FC236}">
                <a16:creationId xmlns:a16="http://schemas.microsoft.com/office/drawing/2014/main" id="{13DE5499-9ADA-4C7B-8488-CD6604B0AD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125" y="2060575"/>
            <a:ext cx="760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Host</a:t>
            </a:r>
          </a:p>
        </p:txBody>
      </p:sp>
      <p:sp>
        <p:nvSpPr>
          <p:cNvPr id="107568" name="Rectangle 48">
            <a:extLst>
              <a:ext uri="{FF2B5EF4-FFF2-40B4-BE49-F238E27FC236}">
                <a16:creationId xmlns:a16="http://schemas.microsoft.com/office/drawing/2014/main" id="{6BFF2CC1-4338-4D8F-9286-8A7343251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7925" y="2060575"/>
            <a:ext cx="101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Router</a:t>
            </a:r>
          </a:p>
        </p:txBody>
      </p:sp>
      <p:sp>
        <p:nvSpPr>
          <p:cNvPr id="107569" name="Rectangle 49">
            <a:extLst>
              <a:ext uri="{FF2B5EF4-FFF2-40B4-BE49-F238E27FC236}">
                <a16:creationId xmlns:a16="http://schemas.microsoft.com/office/drawing/2014/main" id="{A36A2635-EE6E-425E-B187-A0261829A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5725" y="1600200"/>
            <a:ext cx="326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Network Elements (NEs)</a:t>
            </a:r>
          </a:p>
        </p:txBody>
      </p:sp>
      <p:grpSp>
        <p:nvGrpSpPr>
          <p:cNvPr id="107571" name="Group 51">
            <a:extLst>
              <a:ext uri="{FF2B5EF4-FFF2-40B4-BE49-F238E27FC236}">
                <a16:creationId xmlns:a16="http://schemas.microsoft.com/office/drawing/2014/main" id="{A507FDC5-9CCC-4FDE-9633-E5B9BB265AB7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105400"/>
            <a:ext cx="1296988" cy="382588"/>
            <a:chOff x="2064" y="3216"/>
            <a:chExt cx="817" cy="241"/>
          </a:xfrm>
        </p:grpSpPr>
        <p:sp>
          <p:nvSpPr>
            <p:cNvPr id="107572" name="Freeform 52">
              <a:extLst>
                <a:ext uri="{FF2B5EF4-FFF2-40B4-BE49-F238E27FC236}">
                  <a16:creationId xmlns:a16="http://schemas.microsoft.com/office/drawing/2014/main" id="{433E3D58-E29C-4CE2-B917-3976EDFCD08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4" y="3262"/>
              <a:ext cx="178" cy="37"/>
            </a:xfrm>
            <a:custGeom>
              <a:avLst/>
              <a:gdLst>
                <a:gd name="T0" fmla="*/ 0 w 178"/>
                <a:gd name="T1" fmla="*/ 21 h 37"/>
                <a:gd name="T2" fmla="*/ 0 w 178"/>
                <a:gd name="T3" fmla="*/ 0 h 37"/>
                <a:gd name="T4" fmla="*/ 177 w 178"/>
                <a:gd name="T5" fmla="*/ 16 h 37"/>
                <a:gd name="T6" fmla="*/ 173 w 178"/>
                <a:gd name="T7" fmla="*/ 26 h 37"/>
                <a:gd name="T8" fmla="*/ 161 w 178"/>
                <a:gd name="T9" fmla="*/ 36 h 37"/>
                <a:gd name="T10" fmla="*/ 0 w 178"/>
                <a:gd name="T11" fmla="*/ 2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8" h="37">
                  <a:moveTo>
                    <a:pt x="0" y="21"/>
                  </a:moveTo>
                  <a:lnTo>
                    <a:pt x="0" y="0"/>
                  </a:lnTo>
                  <a:lnTo>
                    <a:pt x="177" y="16"/>
                  </a:lnTo>
                  <a:lnTo>
                    <a:pt x="173" y="26"/>
                  </a:lnTo>
                  <a:lnTo>
                    <a:pt x="161" y="36"/>
                  </a:lnTo>
                  <a:lnTo>
                    <a:pt x="0" y="21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73" name="Freeform 53">
              <a:extLst>
                <a:ext uri="{FF2B5EF4-FFF2-40B4-BE49-F238E27FC236}">
                  <a16:creationId xmlns:a16="http://schemas.microsoft.com/office/drawing/2014/main" id="{3203CD0C-29BF-4BF9-BBD0-F698575B82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3291"/>
              <a:ext cx="172" cy="36"/>
            </a:xfrm>
            <a:custGeom>
              <a:avLst/>
              <a:gdLst>
                <a:gd name="T0" fmla="*/ 171 w 172"/>
                <a:gd name="T1" fmla="*/ 35 h 36"/>
                <a:gd name="T2" fmla="*/ 170 w 172"/>
                <a:gd name="T3" fmla="*/ 15 h 36"/>
                <a:gd name="T4" fmla="*/ 0 w 172"/>
                <a:gd name="T5" fmla="*/ 0 h 36"/>
                <a:gd name="T6" fmla="*/ 0 w 172"/>
                <a:gd name="T7" fmla="*/ 25 h 36"/>
                <a:gd name="T8" fmla="*/ 171 w 172"/>
                <a:gd name="T9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" h="36">
                  <a:moveTo>
                    <a:pt x="171" y="35"/>
                  </a:moveTo>
                  <a:lnTo>
                    <a:pt x="170" y="15"/>
                  </a:lnTo>
                  <a:lnTo>
                    <a:pt x="0" y="0"/>
                  </a:lnTo>
                  <a:lnTo>
                    <a:pt x="0" y="25"/>
                  </a:lnTo>
                  <a:lnTo>
                    <a:pt x="171" y="35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7574" name="Group 54">
              <a:extLst>
                <a:ext uri="{FF2B5EF4-FFF2-40B4-BE49-F238E27FC236}">
                  <a16:creationId xmlns:a16="http://schemas.microsoft.com/office/drawing/2014/main" id="{E8336764-D7ED-4188-8231-E6A040F647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3216"/>
              <a:ext cx="817" cy="241"/>
              <a:chOff x="2064" y="3216"/>
              <a:chExt cx="817" cy="241"/>
            </a:xfrm>
          </p:grpSpPr>
          <p:sp>
            <p:nvSpPr>
              <p:cNvPr id="107575" name="Freeform 55">
                <a:extLst>
                  <a:ext uri="{FF2B5EF4-FFF2-40B4-BE49-F238E27FC236}">
                    <a16:creationId xmlns:a16="http://schemas.microsoft.com/office/drawing/2014/main" id="{A699AB3F-32BA-4497-9371-13927D9C21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4" y="3238"/>
                <a:ext cx="817" cy="219"/>
              </a:xfrm>
              <a:custGeom>
                <a:avLst/>
                <a:gdLst>
                  <a:gd name="T0" fmla="*/ 46 w 817"/>
                  <a:gd name="T1" fmla="*/ 218 h 219"/>
                  <a:gd name="T2" fmla="*/ 95 w 817"/>
                  <a:gd name="T3" fmla="*/ 218 h 219"/>
                  <a:gd name="T4" fmla="*/ 145 w 817"/>
                  <a:gd name="T5" fmla="*/ 216 h 219"/>
                  <a:gd name="T6" fmla="*/ 192 w 817"/>
                  <a:gd name="T7" fmla="*/ 213 h 219"/>
                  <a:gd name="T8" fmla="*/ 247 w 817"/>
                  <a:gd name="T9" fmla="*/ 206 h 219"/>
                  <a:gd name="T10" fmla="*/ 299 w 817"/>
                  <a:gd name="T11" fmla="*/ 197 h 219"/>
                  <a:gd name="T12" fmla="*/ 354 w 817"/>
                  <a:gd name="T13" fmla="*/ 185 h 219"/>
                  <a:gd name="T14" fmla="*/ 403 w 817"/>
                  <a:gd name="T15" fmla="*/ 173 h 219"/>
                  <a:gd name="T16" fmla="*/ 449 w 817"/>
                  <a:gd name="T17" fmla="*/ 160 h 219"/>
                  <a:gd name="T18" fmla="*/ 497 w 817"/>
                  <a:gd name="T19" fmla="*/ 146 h 219"/>
                  <a:gd name="T20" fmla="*/ 542 w 817"/>
                  <a:gd name="T21" fmla="*/ 130 h 219"/>
                  <a:gd name="T22" fmla="*/ 584 w 817"/>
                  <a:gd name="T23" fmla="*/ 111 h 219"/>
                  <a:gd name="T24" fmla="*/ 620 w 817"/>
                  <a:gd name="T25" fmla="*/ 93 h 219"/>
                  <a:gd name="T26" fmla="*/ 644 w 817"/>
                  <a:gd name="T27" fmla="*/ 76 h 219"/>
                  <a:gd name="T28" fmla="*/ 789 w 817"/>
                  <a:gd name="T29" fmla="*/ 81 h 219"/>
                  <a:gd name="T30" fmla="*/ 743 w 817"/>
                  <a:gd name="T31" fmla="*/ 70 h 219"/>
                  <a:gd name="T32" fmla="*/ 708 w 817"/>
                  <a:gd name="T33" fmla="*/ 59 h 219"/>
                  <a:gd name="T34" fmla="*/ 678 w 817"/>
                  <a:gd name="T35" fmla="*/ 49 h 219"/>
                  <a:gd name="T36" fmla="*/ 648 w 817"/>
                  <a:gd name="T37" fmla="*/ 38 h 219"/>
                  <a:gd name="T38" fmla="*/ 614 w 817"/>
                  <a:gd name="T39" fmla="*/ 23 h 219"/>
                  <a:gd name="T40" fmla="*/ 584 w 817"/>
                  <a:gd name="T41" fmla="*/ 6 h 219"/>
                  <a:gd name="T42" fmla="*/ 558 w 817"/>
                  <a:gd name="T43" fmla="*/ 2 h 219"/>
                  <a:gd name="T44" fmla="*/ 530 w 817"/>
                  <a:gd name="T45" fmla="*/ 9 h 219"/>
                  <a:gd name="T46" fmla="*/ 496 w 817"/>
                  <a:gd name="T47" fmla="*/ 17 h 219"/>
                  <a:gd name="T48" fmla="*/ 465 w 817"/>
                  <a:gd name="T49" fmla="*/ 22 h 219"/>
                  <a:gd name="T50" fmla="*/ 430 w 817"/>
                  <a:gd name="T51" fmla="*/ 27 h 219"/>
                  <a:gd name="T52" fmla="*/ 393 w 817"/>
                  <a:gd name="T53" fmla="*/ 32 h 219"/>
                  <a:gd name="T54" fmla="*/ 358 w 817"/>
                  <a:gd name="T55" fmla="*/ 36 h 219"/>
                  <a:gd name="T56" fmla="*/ 324 w 817"/>
                  <a:gd name="T57" fmla="*/ 40 h 219"/>
                  <a:gd name="T58" fmla="*/ 279 w 817"/>
                  <a:gd name="T59" fmla="*/ 44 h 219"/>
                  <a:gd name="T60" fmla="*/ 445 w 817"/>
                  <a:gd name="T61" fmla="*/ 73 h 219"/>
                  <a:gd name="T62" fmla="*/ 406 w 817"/>
                  <a:gd name="T63" fmla="*/ 101 h 219"/>
                  <a:gd name="T64" fmla="*/ 376 w 817"/>
                  <a:gd name="T65" fmla="*/ 117 h 219"/>
                  <a:gd name="T66" fmla="*/ 333 w 817"/>
                  <a:gd name="T67" fmla="*/ 138 h 219"/>
                  <a:gd name="T68" fmla="*/ 281 w 817"/>
                  <a:gd name="T69" fmla="*/ 157 h 219"/>
                  <a:gd name="T70" fmla="*/ 232 w 817"/>
                  <a:gd name="T71" fmla="*/ 171 h 219"/>
                  <a:gd name="T72" fmla="*/ 197 w 817"/>
                  <a:gd name="T73" fmla="*/ 180 h 219"/>
                  <a:gd name="T74" fmla="*/ 146 w 817"/>
                  <a:gd name="T75" fmla="*/ 188 h 219"/>
                  <a:gd name="T76" fmla="*/ 83 w 817"/>
                  <a:gd name="T77" fmla="*/ 196 h 219"/>
                  <a:gd name="T78" fmla="*/ 0 w 817"/>
                  <a:gd name="T79" fmla="*/ 199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817" h="219">
                    <a:moveTo>
                      <a:pt x="0" y="216"/>
                    </a:moveTo>
                    <a:lnTo>
                      <a:pt x="46" y="218"/>
                    </a:lnTo>
                    <a:lnTo>
                      <a:pt x="68" y="218"/>
                    </a:lnTo>
                    <a:lnTo>
                      <a:pt x="95" y="218"/>
                    </a:lnTo>
                    <a:lnTo>
                      <a:pt x="120" y="217"/>
                    </a:lnTo>
                    <a:lnTo>
                      <a:pt x="145" y="216"/>
                    </a:lnTo>
                    <a:lnTo>
                      <a:pt x="170" y="215"/>
                    </a:lnTo>
                    <a:lnTo>
                      <a:pt x="192" y="213"/>
                    </a:lnTo>
                    <a:lnTo>
                      <a:pt x="217" y="210"/>
                    </a:lnTo>
                    <a:lnTo>
                      <a:pt x="247" y="206"/>
                    </a:lnTo>
                    <a:lnTo>
                      <a:pt x="273" y="201"/>
                    </a:lnTo>
                    <a:lnTo>
                      <a:pt x="299" y="197"/>
                    </a:lnTo>
                    <a:lnTo>
                      <a:pt x="327" y="192"/>
                    </a:lnTo>
                    <a:lnTo>
                      <a:pt x="354" y="185"/>
                    </a:lnTo>
                    <a:lnTo>
                      <a:pt x="381" y="179"/>
                    </a:lnTo>
                    <a:lnTo>
                      <a:pt x="403" y="173"/>
                    </a:lnTo>
                    <a:lnTo>
                      <a:pt x="429" y="166"/>
                    </a:lnTo>
                    <a:lnTo>
                      <a:pt x="449" y="160"/>
                    </a:lnTo>
                    <a:lnTo>
                      <a:pt x="473" y="153"/>
                    </a:lnTo>
                    <a:lnTo>
                      <a:pt x="497" y="146"/>
                    </a:lnTo>
                    <a:lnTo>
                      <a:pt x="521" y="137"/>
                    </a:lnTo>
                    <a:lnTo>
                      <a:pt x="542" y="130"/>
                    </a:lnTo>
                    <a:lnTo>
                      <a:pt x="564" y="120"/>
                    </a:lnTo>
                    <a:lnTo>
                      <a:pt x="584" y="111"/>
                    </a:lnTo>
                    <a:lnTo>
                      <a:pt x="604" y="102"/>
                    </a:lnTo>
                    <a:lnTo>
                      <a:pt x="620" y="93"/>
                    </a:lnTo>
                    <a:lnTo>
                      <a:pt x="633" y="85"/>
                    </a:lnTo>
                    <a:lnTo>
                      <a:pt x="644" y="76"/>
                    </a:lnTo>
                    <a:lnTo>
                      <a:pt x="816" y="87"/>
                    </a:lnTo>
                    <a:lnTo>
                      <a:pt x="789" y="81"/>
                    </a:lnTo>
                    <a:lnTo>
                      <a:pt x="768" y="76"/>
                    </a:lnTo>
                    <a:lnTo>
                      <a:pt x="743" y="70"/>
                    </a:lnTo>
                    <a:lnTo>
                      <a:pt x="724" y="64"/>
                    </a:lnTo>
                    <a:lnTo>
                      <a:pt x="708" y="59"/>
                    </a:lnTo>
                    <a:lnTo>
                      <a:pt x="693" y="55"/>
                    </a:lnTo>
                    <a:lnTo>
                      <a:pt x="678" y="49"/>
                    </a:lnTo>
                    <a:lnTo>
                      <a:pt x="664" y="44"/>
                    </a:lnTo>
                    <a:lnTo>
                      <a:pt x="648" y="38"/>
                    </a:lnTo>
                    <a:lnTo>
                      <a:pt x="632" y="30"/>
                    </a:lnTo>
                    <a:lnTo>
                      <a:pt x="614" y="23"/>
                    </a:lnTo>
                    <a:lnTo>
                      <a:pt x="600" y="15"/>
                    </a:lnTo>
                    <a:lnTo>
                      <a:pt x="584" y="6"/>
                    </a:lnTo>
                    <a:lnTo>
                      <a:pt x="571" y="0"/>
                    </a:lnTo>
                    <a:lnTo>
                      <a:pt x="558" y="2"/>
                    </a:lnTo>
                    <a:lnTo>
                      <a:pt x="545" y="6"/>
                    </a:lnTo>
                    <a:lnTo>
                      <a:pt x="530" y="9"/>
                    </a:lnTo>
                    <a:lnTo>
                      <a:pt x="514" y="13"/>
                    </a:lnTo>
                    <a:lnTo>
                      <a:pt x="496" y="17"/>
                    </a:lnTo>
                    <a:lnTo>
                      <a:pt x="480" y="19"/>
                    </a:lnTo>
                    <a:lnTo>
                      <a:pt x="465" y="22"/>
                    </a:lnTo>
                    <a:lnTo>
                      <a:pt x="447" y="25"/>
                    </a:lnTo>
                    <a:lnTo>
                      <a:pt x="430" y="27"/>
                    </a:lnTo>
                    <a:lnTo>
                      <a:pt x="411" y="30"/>
                    </a:lnTo>
                    <a:lnTo>
                      <a:pt x="393" y="32"/>
                    </a:lnTo>
                    <a:lnTo>
                      <a:pt x="376" y="35"/>
                    </a:lnTo>
                    <a:lnTo>
                      <a:pt x="358" y="36"/>
                    </a:lnTo>
                    <a:lnTo>
                      <a:pt x="340" y="38"/>
                    </a:lnTo>
                    <a:lnTo>
                      <a:pt x="324" y="40"/>
                    </a:lnTo>
                    <a:lnTo>
                      <a:pt x="305" y="43"/>
                    </a:lnTo>
                    <a:lnTo>
                      <a:pt x="279" y="44"/>
                    </a:lnTo>
                    <a:lnTo>
                      <a:pt x="457" y="61"/>
                    </a:lnTo>
                    <a:lnTo>
                      <a:pt x="445" y="73"/>
                    </a:lnTo>
                    <a:lnTo>
                      <a:pt x="432" y="83"/>
                    </a:lnTo>
                    <a:lnTo>
                      <a:pt x="406" y="101"/>
                    </a:lnTo>
                    <a:lnTo>
                      <a:pt x="391" y="109"/>
                    </a:lnTo>
                    <a:lnTo>
                      <a:pt x="376" y="117"/>
                    </a:lnTo>
                    <a:lnTo>
                      <a:pt x="356" y="127"/>
                    </a:lnTo>
                    <a:lnTo>
                      <a:pt x="333" y="138"/>
                    </a:lnTo>
                    <a:lnTo>
                      <a:pt x="311" y="146"/>
                    </a:lnTo>
                    <a:lnTo>
                      <a:pt x="281" y="157"/>
                    </a:lnTo>
                    <a:lnTo>
                      <a:pt x="256" y="164"/>
                    </a:lnTo>
                    <a:lnTo>
                      <a:pt x="232" y="171"/>
                    </a:lnTo>
                    <a:lnTo>
                      <a:pt x="212" y="177"/>
                    </a:lnTo>
                    <a:lnTo>
                      <a:pt x="197" y="180"/>
                    </a:lnTo>
                    <a:lnTo>
                      <a:pt x="170" y="184"/>
                    </a:lnTo>
                    <a:lnTo>
                      <a:pt x="146" y="188"/>
                    </a:lnTo>
                    <a:lnTo>
                      <a:pt x="120" y="193"/>
                    </a:lnTo>
                    <a:lnTo>
                      <a:pt x="83" y="196"/>
                    </a:lnTo>
                    <a:lnTo>
                      <a:pt x="54" y="198"/>
                    </a:lnTo>
                    <a:lnTo>
                      <a:pt x="0" y="199"/>
                    </a:lnTo>
                    <a:lnTo>
                      <a:pt x="0" y="216"/>
                    </a:lnTo>
                  </a:path>
                </a:pathLst>
              </a:cu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76" name="Freeform 56">
                <a:extLst>
                  <a:ext uri="{FF2B5EF4-FFF2-40B4-BE49-F238E27FC236}">
                    <a16:creationId xmlns:a16="http://schemas.microsoft.com/office/drawing/2014/main" id="{1CC8EC66-C20B-462C-890B-1C546A09A9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5" y="3216"/>
                <a:ext cx="816" cy="226"/>
              </a:xfrm>
              <a:custGeom>
                <a:avLst/>
                <a:gdLst>
                  <a:gd name="T0" fmla="*/ 44 w 816"/>
                  <a:gd name="T1" fmla="*/ 225 h 226"/>
                  <a:gd name="T2" fmla="*/ 93 w 816"/>
                  <a:gd name="T3" fmla="*/ 225 h 226"/>
                  <a:gd name="T4" fmla="*/ 144 w 816"/>
                  <a:gd name="T5" fmla="*/ 223 h 226"/>
                  <a:gd name="T6" fmla="*/ 191 w 816"/>
                  <a:gd name="T7" fmla="*/ 219 h 226"/>
                  <a:gd name="T8" fmla="*/ 246 w 816"/>
                  <a:gd name="T9" fmla="*/ 212 h 226"/>
                  <a:gd name="T10" fmla="*/ 298 w 816"/>
                  <a:gd name="T11" fmla="*/ 203 h 226"/>
                  <a:gd name="T12" fmla="*/ 352 w 816"/>
                  <a:gd name="T13" fmla="*/ 191 h 226"/>
                  <a:gd name="T14" fmla="*/ 401 w 816"/>
                  <a:gd name="T15" fmla="*/ 178 h 226"/>
                  <a:gd name="T16" fmla="*/ 448 w 816"/>
                  <a:gd name="T17" fmla="*/ 165 h 226"/>
                  <a:gd name="T18" fmla="*/ 496 w 816"/>
                  <a:gd name="T19" fmla="*/ 150 h 226"/>
                  <a:gd name="T20" fmla="*/ 540 w 816"/>
                  <a:gd name="T21" fmla="*/ 134 h 226"/>
                  <a:gd name="T22" fmla="*/ 583 w 816"/>
                  <a:gd name="T23" fmla="*/ 115 h 226"/>
                  <a:gd name="T24" fmla="*/ 619 w 816"/>
                  <a:gd name="T25" fmla="*/ 96 h 226"/>
                  <a:gd name="T26" fmla="*/ 642 w 816"/>
                  <a:gd name="T27" fmla="*/ 78 h 226"/>
                  <a:gd name="T28" fmla="*/ 787 w 816"/>
                  <a:gd name="T29" fmla="*/ 84 h 226"/>
                  <a:gd name="T30" fmla="*/ 741 w 816"/>
                  <a:gd name="T31" fmla="*/ 72 h 226"/>
                  <a:gd name="T32" fmla="*/ 706 w 816"/>
                  <a:gd name="T33" fmla="*/ 61 h 226"/>
                  <a:gd name="T34" fmla="*/ 677 w 816"/>
                  <a:gd name="T35" fmla="*/ 51 h 226"/>
                  <a:gd name="T36" fmla="*/ 648 w 816"/>
                  <a:gd name="T37" fmla="*/ 39 h 226"/>
                  <a:gd name="T38" fmla="*/ 612 w 816"/>
                  <a:gd name="T39" fmla="*/ 23 h 226"/>
                  <a:gd name="T40" fmla="*/ 582 w 816"/>
                  <a:gd name="T41" fmla="*/ 7 h 226"/>
                  <a:gd name="T42" fmla="*/ 557 w 816"/>
                  <a:gd name="T43" fmla="*/ 2 h 226"/>
                  <a:gd name="T44" fmla="*/ 529 w 816"/>
                  <a:gd name="T45" fmla="*/ 10 h 226"/>
                  <a:gd name="T46" fmla="*/ 494 w 816"/>
                  <a:gd name="T47" fmla="*/ 18 h 226"/>
                  <a:gd name="T48" fmla="*/ 464 w 816"/>
                  <a:gd name="T49" fmla="*/ 23 h 226"/>
                  <a:gd name="T50" fmla="*/ 428 w 816"/>
                  <a:gd name="T51" fmla="*/ 28 h 226"/>
                  <a:gd name="T52" fmla="*/ 391 w 816"/>
                  <a:gd name="T53" fmla="*/ 34 h 226"/>
                  <a:gd name="T54" fmla="*/ 356 w 816"/>
                  <a:gd name="T55" fmla="*/ 38 h 226"/>
                  <a:gd name="T56" fmla="*/ 323 w 816"/>
                  <a:gd name="T57" fmla="*/ 42 h 226"/>
                  <a:gd name="T58" fmla="*/ 279 w 816"/>
                  <a:gd name="T59" fmla="*/ 46 h 226"/>
                  <a:gd name="T60" fmla="*/ 444 w 816"/>
                  <a:gd name="T61" fmla="*/ 76 h 226"/>
                  <a:gd name="T62" fmla="*/ 404 w 816"/>
                  <a:gd name="T63" fmla="*/ 104 h 226"/>
                  <a:gd name="T64" fmla="*/ 375 w 816"/>
                  <a:gd name="T65" fmla="*/ 121 h 226"/>
                  <a:gd name="T66" fmla="*/ 332 w 816"/>
                  <a:gd name="T67" fmla="*/ 143 h 226"/>
                  <a:gd name="T68" fmla="*/ 295 w 816"/>
                  <a:gd name="T69" fmla="*/ 160 h 226"/>
                  <a:gd name="T70" fmla="*/ 265 w 816"/>
                  <a:gd name="T71" fmla="*/ 173 h 226"/>
                  <a:gd name="T72" fmla="*/ 227 w 816"/>
                  <a:gd name="T73" fmla="*/ 186 h 226"/>
                  <a:gd name="T74" fmla="*/ 189 w 816"/>
                  <a:gd name="T75" fmla="*/ 197 h 226"/>
                  <a:gd name="T76" fmla="*/ 144 w 816"/>
                  <a:gd name="T77" fmla="*/ 205 h 226"/>
                  <a:gd name="T78" fmla="*/ 95 w 816"/>
                  <a:gd name="T79" fmla="*/ 212 h 226"/>
                  <a:gd name="T80" fmla="*/ 42 w 816"/>
                  <a:gd name="T81" fmla="*/ 218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816" h="226">
                    <a:moveTo>
                      <a:pt x="0" y="223"/>
                    </a:moveTo>
                    <a:lnTo>
                      <a:pt x="44" y="225"/>
                    </a:lnTo>
                    <a:lnTo>
                      <a:pt x="67" y="225"/>
                    </a:lnTo>
                    <a:lnTo>
                      <a:pt x="93" y="225"/>
                    </a:lnTo>
                    <a:lnTo>
                      <a:pt x="118" y="224"/>
                    </a:lnTo>
                    <a:lnTo>
                      <a:pt x="144" y="223"/>
                    </a:lnTo>
                    <a:lnTo>
                      <a:pt x="169" y="221"/>
                    </a:lnTo>
                    <a:lnTo>
                      <a:pt x="191" y="219"/>
                    </a:lnTo>
                    <a:lnTo>
                      <a:pt x="216" y="216"/>
                    </a:lnTo>
                    <a:lnTo>
                      <a:pt x="246" y="212"/>
                    </a:lnTo>
                    <a:lnTo>
                      <a:pt x="272" y="207"/>
                    </a:lnTo>
                    <a:lnTo>
                      <a:pt x="298" y="203"/>
                    </a:lnTo>
                    <a:lnTo>
                      <a:pt x="326" y="198"/>
                    </a:lnTo>
                    <a:lnTo>
                      <a:pt x="352" y="191"/>
                    </a:lnTo>
                    <a:lnTo>
                      <a:pt x="379" y="184"/>
                    </a:lnTo>
                    <a:lnTo>
                      <a:pt x="401" y="178"/>
                    </a:lnTo>
                    <a:lnTo>
                      <a:pt x="427" y="171"/>
                    </a:lnTo>
                    <a:lnTo>
                      <a:pt x="448" y="165"/>
                    </a:lnTo>
                    <a:lnTo>
                      <a:pt x="472" y="158"/>
                    </a:lnTo>
                    <a:lnTo>
                      <a:pt x="496" y="150"/>
                    </a:lnTo>
                    <a:lnTo>
                      <a:pt x="519" y="141"/>
                    </a:lnTo>
                    <a:lnTo>
                      <a:pt x="540" y="134"/>
                    </a:lnTo>
                    <a:lnTo>
                      <a:pt x="563" y="124"/>
                    </a:lnTo>
                    <a:lnTo>
                      <a:pt x="583" y="115"/>
                    </a:lnTo>
                    <a:lnTo>
                      <a:pt x="603" y="106"/>
                    </a:lnTo>
                    <a:lnTo>
                      <a:pt x="619" y="96"/>
                    </a:lnTo>
                    <a:lnTo>
                      <a:pt x="632" y="87"/>
                    </a:lnTo>
                    <a:lnTo>
                      <a:pt x="642" y="78"/>
                    </a:lnTo>
                    <a:lnTo>
                      <a:pt x="815" y="90"/>
                    </a:lnTo>
                    <a:lnTo>
                      <a:pt x="787" y="84"/>
                    </a:lnTo>
                    <a:lnTo>
                      <a:pt x="766" y="78"/>
                    </a:lnTo>
                    <a:lnTo>
                      <a:pt x="741" y="72"/>
                    </a:lnTo>
                    <a:lnTo>
                      <a:pt x="722" y="67"/>
                    </a:lnTo>
                    <a:lnTo>
                      <a:pt x="706" y="61"/>
                    </a:lnTo>
                    <a:lnTo>
                      <a:pt x="691" y="57"/>
                    </a:lnTo>
                    <a:lnTo>
                      <a:pt x="677" y="51"/>
                    </a:lnTo>
                    <a:lnTo>
                      <a:pt x="663" y="45"/>
                    </a:lnTo>
                    <a:lnTo>
                      <a:pt x="648" y="39"/>
                    </a:lnTo>
                    <a:lnTo>
                      <a:pt x="631" y="31"/>
                    </a:lnTo>
                    <a:lnTo>
                      <a:pt x="612" y="23"/>
                    </a:lnTo>
                    <a:lnTo>
                      <a:pt x="598" y="16"/>
                    </a:lnTo>
                    <a:lnTo>
                      <a:pt x="582" y="7"/>
                    </a:lnTo>
                    <a:lnTo>
                      <a:pt x="570" y="0"/>
                    </a:lnTo>
                    <a:lnTo>
                      <a:pt x="557" y="2"/>
                    </a:lnTo>
                    <a:lnTo>
                      <a:pt x="543" y="6"/>
                    </a:lnTo>
                    <a:lnTo>
                      <a:pt x="529" y="10"/>
                    </a:lnTo>
                    <a:lnTo>
                      <a:pt x="512" y="14"/>
                    </a:lnTo>
                    <a:lnTo>
                      <a:pt x="494" y="18"/>
                    </a:lnTo>
                    <a:lnTo>
                      <a:pt x="479" y="21"/>
                    </a:lnTo>
                    <a:lnTo>
                      <a:pt x="464" y="23"/>
                    </a:lnTo>
                    <a:lnTo>
                      <a:pt x="446" y="26"/>
                    </a:lnTo>
                    <a:lnTo>
                      <a:pt x="428" y="28"/>
                    </a:lnTo>
                    <a:lnTo>
                      <a:pt x="409" y="31"/>
                    </a:lnTo>
                    <a:lnTo>
                      <a:pt x="391" y="34"/>
                    </a:lnTo>
                    <a:lnTo>
                      <a:pt x="375" y="36"/>
                    </a:lnTo>
                    <a:lnTo>
                      <a:pt x="356" y="38"/>
                    </a:lnTo>
                    <a:lnTo>
                      <a:pt x="339" y="40"/>
                    </a:lnTo>
                    <a:lnTo>
                      <a:pt x="323" y="42"/>
                    </a:lnTo>
                    <a:lnTo>
                      <a:pt x="304" y="44"/>
                    </a:lnTo>
                    <a:lnTo>
                      <a:pt x="279" y="46"/>
                    </a:lnTo>
                    <a:lnTo>
                      <a:pt x="455" y="63"/>
                    </a:lnTo>
                    <a:lnTo>
                      <a:pt x="444" y="76"/>
                    </a:lnTo>
                    <a:lnTo>
                      <a:pt x="430" y="85"/>
                    </a:lnTo>
                    <a:lnTo>
                      <a:pt x="404" y="104"/>
                    </a:lnTo>
                    <a:lnTo>
                      <a:pt x="390" y="113"/>
                    </a:lnTo>
                    <a:lnTo>
                      <a:pt x="375" y="121"/>
                    </a:lnTo>
                    <a:lnTo>
                      <a:pt x="348" y="135"/>
                    </a:lnTo>
                    <a:lnTo>
                      <a:pt x="332" y="143"/>
                    </a:lnTo>
                    <a:lnTo>
                      <a:pt x="312" y="153"/>
                    </a:lnTo>
                    <a:lnTo>
                      <a:pt x="295" y="160"/>
                    </a:lnTo>
                    <a:lnTo>
                      <a:pt x="280" y="167"/>
                    </a:lnTo>
                    <a:lnTo>
                      <a:pt x="265" y="173"/>
                    </a:lnTo>
                    <a:lnTo>
                      <a:pt x="247" y="180"/>
                    </a:lnTo>
                    <a:lnTo>
                      <a:pt x="227" y="186"/>
                    </a:lnTo>
                    <a:lnTo>
                      <a:pt x="208" y="191"/>
                    </a:lnTo>
                    <a:lnTo>
                      <a:pt x="189" y="197"/>
                    </a:lnTo>
                    <a:lnTo>
                      <a:pt x="166" y="202"/>
                    </a:lnTo>
                    <a:lnTo>
                      <a:pt x="144" y="205"/>
                    </a:lnTo>
                    <a:lnTo>
                      <a:pt x="118" y="209"/>
                    </a:lnTo>
                    <a:lnTo>
                      <a:pt x="95" y="212"/>
                    </a:lnTo>
                    <a:lnTo>
                      <a:pt x="70" y="216"/>
                    </a:lnTo>
                    <a:lnTo>
                      <a:pt x="42" y="218"/>
                    </a:lnTo>
                    <a:lnTo>
                      <a:pt x="0" y="223"/>
                    </a:lnTo>
                  </a:path>
                </a:pathLst>
              </a:custGeom>
              <a:solidFill>
                <a:srgbClr val="00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07577" name="Group 57">
            <a:extLst>
              <a:ext uri="{FF2B5EF4-FFF2-40B4-BE49-F238E27FC236}">
                <a16:creationId xmlns:a16="http://schemas.microsoft.com/office/drawing/2014/main" id="{FFE054C2-4A0A-4BD5-8F4D-A7D6F6A4E884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5105400"/>
            <a:ext cx="1296988" cy="382588"/>
            <a:chOff x="1248" y="3216"/>
            <a:chExt cx="817" cy="241"/>
          </a:xfrm>
        </p:grpSpPr>
        <p:sp>
          <p:nvSpPr>
            <p:cNvPr id="107578" name="Freeform 58">
              <a:extLst>
                <a:ext uri="{FF2B5EF4-FFF2-40B4-BE49-F238E27FC236}">
                  <a16:creationId xmlns:a16="http://schemas.microsoft.com/office/drawing/2014/main" id="{6CCFA4F6-073D-43F6-A86D-7E0B05B91C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7" y="3262"/>
              <a:ext cx="179" cy="37"/>
            </a:xfrm>
            <a:custGeom>
              <a:avLst/>
              <a:gdLst>
                <a:gd name="T0" fmla="*/ 178 w 179"/>
                <a:gd name="T1" fmla="*/ 21 h 37"/>
                <a:gd name="T2" fmla="*/ 178 w 179"/>
                <a:gd name="T3" fmla="*/ 0 h 37"/>
                <a:gd name="T4" fmla="*/ 0 w 179"/>
                <a:gd name="T5" fmla="*/ 17 h 37"/>
                <a:gd name="T6" fmla="*/ 4 w 179"/>
                <a:gd name="T7" fmla="*/ 26 h 37"/>
                <a:gd name="T8" fmla="*/ 16 w 179"/>
                <a:gd name="T9" fmla="*/ 36 h 37"/>
                <a:gd name="T10" fmla="*/ 178 w 179"/>
                <a:gd name="T11" fmla="*/ 2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9" h="37">
                  <a:moveTo>
                    <a:pt x="178" y="21"/>
                  </a:moveTo>
                  <a:lnTo>
                    <a:pt x="178" y="0"/>
                  </a:lnTo>
                  <a:lnTo>
                    <a:pt x="0" y="17"/>
                  </a:lnTo>
                  <a:lnTo>
                    <a:pt x="4" y="26"/>
                  </a:lnTo>
                  <a:lnTo>
                    <a:pt x="16" y="36"/>
                  </a:lnTo>
                  <a:lnTo>
                    <a:pt x="178" y="21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79" name="Freeform 59">
              <a:extLst>
                <a:ext uri="{FF2B5EF4-FFF2-40B4-BE49-F238E27FC236}">
                  <a16:creationId xmlns:a16="http://schemas.microsoft.com/office/drawing/2014/main" id="{DED279B8-BFFB-4FE0-9733-D4AC6F02437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8" y="3291"/>
              <a:ext cx="172" cy="36"/>
            </a:xfrm>
            <a:custGeom>
              <a:avLst/>
              <a:gdLst>
                <a:gd name="T0" fmla="*/ 0 w 172"/>
                <a:gd name="T1" fmla="*/ 35 h 36"/>
                <a:gd name="T2" fmla="*/ 1 w 172"/>
                <a:gd name="T3" fmla="*/ 15 h 36"/>
                <a:gd name="T4" fmla="*/ 171 w 172"/>
                <a:gd name="T5" fmla="*/ 0 h 36"/>
                <a:gd name="T6" fmla="*/ 171 w 172"/>
                <a:gd name="T7" fmla="*/ 25 h 36"/>
                <a:gd name="T8" fmla="*/ 0 w 172"/>
                <a:gd name="T9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" h="36">
                  <a:moveTo>
                    <a:pt x="0" y="35"/>
                  </a:moveTo>
                  <a:lnTo>
                    <a:pt x="1" y="15"/>
                  </a:lnTo>
                  <a:lnTo>
                    <a:pt x="171" y="0"/>
                  </a:lnTo>
                  <a:lnTo>
                    <a:pt x="171" y="25"/>
                  </a:lnTo>
                  <a:lnTo>
                    <a:pt x="0" y="35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7580" name="Group 60">
              <a:extLst>
                <a:ext uri="{FF2B5EF4-FFF2-40B4-BE49-F238E27FC236}">
                  <a16:creationId xmlns:a16="http://schemas.microsoft.com/office/drawing/2014/main" id="{89D9EC51-E2DB-4F9B-B6EA-B688142568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3216"/>
              <a:ext cx="817" cy="241"/>
              <a:chOff x="1248" y="3216"/>
              <a:chExt cx="817" cy="241"/>
            </a:xfrm>
          </p:grpSpPr>
          <p:sp>
            <p:nvSpPr>
              <p:cNvPr id="107581" name="Freeform 61">
                <a:extLst>
                  <a:ext uri="{FF2B5EF4-FFF2-40B4-BE49-F238E27FC236}">
                    <a16:creationId xmlns:a16="http://schemas.microsoft.com/office/drawing/2014/main" id="{7EB21EC2-8512-49B2-90EA-9942EC6724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8" y="3238"/>
                <a:ext cx="817" cy="219"/>
              </a:xfrm>
              <a:custGeom>
                <a:avLst/>
                <a:gdLst>
                  <a:gd name="T0" fmla="*/ 769 w 817"/>
                  <a:gd name="T1" fmla="*/ 218 h 219"/>
                  <a:gd name="T2" fmla="*/ 721 w 817"/>
                  <a:gd name="T3" fmla="*/ 218 h 219"/>
                  <a:gd name="T4" fmla="*/ 670 w 817"/>
                  <a:gd name="T5" fmla="*/ 217 h 219"/>
                  <a:gd name="T6" fmla="*/ 623 w 817"/>
                  <a:gd name="T7" fmla="*/ 213 h 219"/>
                  <a:gd name="T8" fmla="*/ 569 w 817"/>
                  <a:gd name="T9" fmla="*/ 207 h 219"/>
                  <a:gd name="T10" fmla="*/ 516 w 817"/>
                  <a:gd name="T11" fmla="*/ 198 h 219"/>
                  <a:gd name="T12" fmla="*/ 461 w 817"/>
                  <a:gd name="T13" fmla="*/ 186 h 219"/>
                  <a:gd name="T14" fmla="*/ 413 w 817"/>
                  <a:gd name="T15" fmla="*/ 173 h 219"/>
                  <a:gd name="T16" fmla="*/ 366 w 817"/>
                  <a:gd name="T17" fmla="*/ 160 h 219"/>
                  <a:gd name="T18" fmla="*/ 319 w 817"/>
                  <a:gd name="T19" fmla="*/ 146 h 219"/>
                  <a:gd name="T20" fmla="*/ 274 w 817"/>
                  <a:gd name="T21" fmla="*/ 130 h 219"/>
                  <a:gd name="T22" fmla="*/ 231 w 817"/>
                  <a:gd name="T23" fmla="*/ 112 h 219"/>
                  <a:gd name="T24" fmla="*/ 195 w 817"/>
                  <a:gd name="T25" fmla="*/ 93 h 219"/>
                  <a:gd name="T26" fmla="*/ 172 w 817"/>
                  <a:gd name="T27" fmla="*/ 76 h 219"/>
                  <a:gd name="T28" fmla="*/ 27 w 817"/>
                  <a:gd name="T29" fmla="*/ 82 h 219"/>
                  <a:gd name="T30" fmla="*/ 72 w 817"/>
                  <a:gd name="T31" fmla="*/ 71 h 219"/>
                  <a:gd name="T32" fmla="*/ 108 w 817"/>
                  <a:gd name="T33" fmla="*/ 60 h 219"/>
                  <a:gd name="T34" fmla="*/ 137 w 817"/>
                  <a:gd name="T35" fmla="*/ 50 h 219"/>
                  <a:gd name="T36" fmla="*/ 167 w 817"/>
                  <a:gd name="T37" fmla="*/ 38 h 219"/>
                  <a:gd name="T38" fmla="*/ 201 w 817"/>
                  <a:gd name="T39" fmla="*/ 23 h 219"/>
                  <a:gd name="T40" fmla="*/ 232 w 817"/>
                  <a:gd name="T41" fmla="*/ 7 h 219"/>
                  <a:gd name="T42" fmla="*/ 258 w 817"/>
                  <a:gd name="T43" fmla="*/ 2 h 219"/>
                  <a:gd name="T44" fmla="*/ 285 w 817"/>
                  <a:gd name="T45" fmla="*/ 10 h 219"/>
                  <a:gd name="T46" fmla="*/ 320 w 817"/>
                  <a:gd name="T47" fmla="*/ 17 h 219"/>
                  <a:gd name="T48" fmla="*/ 351 w 817"/>
                  <a:gd name="T49" fmla="*/ 22 h 219"/>
                  <a:gd name="T50" fmla="*/ 386 w 817"/>
                  <a:gd name="T51" fmla="*/ 28 h 219"/>
                  <a:gd name="T52" fmla="*/ 422 w 817"/>
                  <a:gd name="T53" fmla="*/ 33 h 219"/>
                  <a:gd name="T54" fmla="*/ 458 w 817"/>
                  <a:gd name="T55" fmla="*/ 37 h 219"/>
                  <a:gd name="T56" fmla="*/ 491 w 817"/>
                  <a:gd name="T57" fmla="*/ 41 h 219"/>
                  <a:gd name="T58" fmla="*/ 537 w 817"/>
                  <a:gd name="T59" fmla="*/ 45 h 219"/>
                  <a:gd name="T60" fmla="*/ 371 w 817"/>
                  <a:gd name="T61" fmla="*/ 74 h 219"/>
                  <a:gd name="T62" fmla="*/ 410 w 817"/>
                  <a:gd name="T63" fmla="*/ 101 h 219"/>
                  <a:gd name="T64" fmla="*/ 439 w 817"/>
                  <a:gd name="T65" fmla="*/ 118 h 219"/>
                  <a:gd name="T66" fmla="*/ 483 w 817"/>
                  <a:gd name="T67" fmla="*/ 139 h 219"/>
                  <a:gd name="T68" fmla="*/ 535 w 817"/>
                  <a:gd name="T69" fmla="*/ 158 h 219"/>
                  <a:gd name="T70" fmla="*/ 583 w 817"/>
                  <a:gd name="T71" fmla="*/ 171 h 219"/>
                  <a:gd name="T72" fmla="*/ 618 w 817"/>
                  <a:gd name="T73" fmla="*/ 181 h 219"/>
                  <a:gd name="T74" fmla="*/ 670 w 817"/>
                  <a:gd name="T75" fmla="*/ 188 h 219"/>
                  <a:gd name="T76" fmla="*/ 733 w 817"/>
                  <a:gd name="T77" fmla="*/ 197 h 219"/>
                  <a:gd name="T78" fmla="*/ 816 w 817"/>
                  <a:gd name="T79" fmla="*/ 199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817" h="219">
                    <a:moveTo>
                      <a:pt x="815" y="217"/>
                    </a:moveTo>
                    <a:lnTo>
                      <a:pt x="769" y="218"/>
                    </a:lnTo>
                    <a:lnTo>
                      <a:pt x="747" y="218"/>
                    </a:lnTo>
                    <a:lnTo>
                      <a:pt x="721" y="218"/>
                    </a:lnTo>
                    <a:lnTo>
                      <a:pt x="696" y="218"/>
                    </a:lnTo>
                    <a:lnTo>
                      <a:pt x="670" y="217"/>
                    </a:lnTo>
                    <a:lnTo>
                      <a:pt x="645" y="215"/>
                    </a:lnTo>
                    <a:lnTo>
                      <a:pt x="623" y="213"/>
                    </a:lnTo>
                    <a:lnTo>
                      <a:pt x="599" y="210"/>
                    </a:lnTo>
                    <a:lnTo>
                      <a:pt x="569" y="207"/>
                    </a:lnTo>
                    <a:lnTo>
                      <a:pt x="542" y="202"/>
                    </a:lnTo>
                    <a:lnTo>
                      <a:pt x="516" y="198"/>
                    </a:lnTo>
                    <a:lnTo>
                      <a:pt x="488" y="192"/>
                    </a:lnTo>
                    <a:lnTo>
                      <a:pt x="461" y="186"/>
                    </a:lnTo>
                    <a:lnTo>
                      <a:pt x="435" y="180"/>
                    </a:lnTo>
                    <a:lnTo>
                      <a:pt x="413" y="173"/>
                    </a:lnTo>
                    <a:lnTo>
                      <a:pt x="387" y="167"/>
                    </a:lnTo>
                    <a:lnTo>
                      <a:pt x="366" y="160"/>
                    </a:lnTo>
                    <a:lnTo>
                      <a:pt x="342" y="154"/>
                    </a:lnTo>
                    <a:lnTo>
                      <a:pt x="319" y="146"/>
                    </a:lnTo>
                    <a:lnTo>
                      <a:pt x="294" y="137"/>
                    </a:lnTo>
                    <a:lnTo>
                      <a:pt x="274" y="130"/>
                    </a:lnTo>
                    <a:lnTo>
                      <a:pt x="252" y="120"/>
                    </a:lnTo>
                    <a:lnTo>
                      <a:pt x="231" y="112"/>
                    </a:lnTo>
                    <a:lnTo>
                      <a:pt x="211" y="103"/>
                    </a:lnTo>
                    <a:lnTo>
                      <a:pt x="195" y="93"/>
                    </a:lnTo>
                    <a:lnTo>
                      <a:pt x="182" y="85"/>
                    </a:lnTo>
                    <a:lnTo>
                      <a:pt x="172" y="76"/>
                    </a:lnTo>
                    <a:lnTo>
                      <a:pt x="0" y="88"/>
                    </a:lnTo>
                    <a:lnTo>
                      <a:pt x="27" y="82"/>
                    </a:lnTo>
                    <a:lnTo>
                      <a:pt x="47" y="76"/>
                    </a:lnTo>
                    <a:lnTo>
                      <a:pt x="72" y="71"/>
                    </a:lnTo>
                    <a:lnTo>
                      <a:pt x="92" y="65"/>
                    </a:lnTo>
                    <a:lnTo>
                      <a:pt x="108" y="60"/>
                    </a:lnTo>
                    <a:lnTo>
                      <a:pt x="123" y="56"/>
                    </a:lnTo>
                    <a:lnTo>
                      <a:pt x="137" y="50"/>
                    </a:lnTo>
                    <a:lnTo>
                      <a:pt x="152" y="45"/>
                    </a:lnTo>
                    <a:lnTo>
                      <a:pt x="167" y="38"/>
                    </a:lnTo>
                    <a:lnTo>
                      <a:pt x="184" y="30"/>
                    </a:lnTo>
                    <a:lnTo>
                      <a:pt x="201" y="23"/>
                    </a:lnTo>
                    <a:lnTo>
                      <a:pt x="216" y="15"/>
                    </a:lnTo>
                    <a:lnTo>
                      <a:pt x="232" y="7"/>
                    </a:lnTo>
                    <a:lnTo>
                      <a:pt x="244" y="0"/>
                    </a:lnTo>
                    <a:lnTo>
                      <a:pt x="258" y="2"/>
                    </a:lnTo>
                    <a:lnTo>
                      <a:pt x="271" y="6"/>
                    </a:lnTo>
                    <a:lnTo>
                      <a:pt x="285" y="10"/>
                    </a:lnTo>
                    <a:lnTo>
                      <a:pt x="302" y="13"/>
                    </a:lnTo>
                    <a:lnTo>
                      <a:pt x="320" y="17"/>
                    </a:lnTo>
                    <a:lnTo>
                      <a:pt x="336" y="20"/>
                    </a:lnTo>
                    <a:lnTo>
                      <a:pt x="351" y="22"/>
                    </a:lnTo>
                    <a:lnTo>
                      <a:pt x="368" y="26"/>
                    </a:lnTo>
                    <a:lnTo>
                      <a:pt x="386" y="28"/>
                    </a:lnTo>
                    <a:lnTo>
                      <a:pt x="405" y="30"/>
                    </a:lnTo>
                    <a:lnTo>
                      <a:pt x="422" y="33"/>
                    </a:lnTo>
                    <a:lnTo>
                      <a:pt x="439" y="35"/>
                    </a:lnTo>
                    <a:lnTo>
                      <a:pt x="458" y="37"/>
                    </a:lnTo>
                    <a:lnTo>
                      <a:pt x="475" y="39"/>
                    </a:lnTo>
                    <a:lnTo>
                      <a:pt x="491" y="41"/>
                    </a:lnTo>
                    <a:lnTo>
                      <a:pt x="511" y="43"/>
                    </a:lnTo>
                    <a:lnTo>
                      <a:pt x="537" y="45"/>
                    </a:lnTo>
                    <a:lnTo>
                      <a:pt x="358" y="61"/>
                    </a:lnTo>
                    <a:lnTo>
                      <a:pt x="371" y="74"/>
                    </a:lnTo>
                    <a:lnTo>
                      <a:pt x="384" y="83"/>
                    </a:lnTo>
                    <a:lnTo>
                      <a:pt x="410" y="101"/>
                    </a:lnTo>
                    <a:lnTo>
                      <a:pt x="425" y="109"/>
                    </a:lnTo>
                    <a:lnTo>
                      <a:pt x="439" y="118"/>
                    </a:lnTo>
                    <a:lnTo>
                      <a:pt x="460" y="128"/>
                    </a:lnTo>
                    <a:lnTo>
                      <a:pt x="483" y="139"/>
                    </a:lnTo>
                    <a:lnTo>
                      <a:pt x="505" y="146"/>
                    </a:lnTo>
                    <a:lnTo>
                      <a:pt x="535" y="158"/>
                    </a:lnTo>
                    <a:lnTo>
                      <a:pt x="560" y="165"/>
                    </a:lnTo>
                    <a:lnTo>
                      <a:pt x="583" y="171"/>
                    </a:lnTo>
                    <a:lnTo>
                      <a:pt x="604" y="177"/>
                    </a:lnTo>
                    <a:lnTo>
                      <a:pt x="618" y="181"/>
                    </a:lnTo>
                    <a:lnTo>
                      <a:pt x="645" y="184"/>
                    </a:lnTo>
                    <a:lnTo>
                      <a:pt x="670" y="188"/>
                    </a:lnTo>
                    <a:lnTo>
                      <a:pt x="696" y="193"/>
                    </a:lnTo>
                    <a:lnTo>
                      <a:pt x="733" y="197"/>
                    </a:lnTo>
                    <a:lnTo>
                      <a:pt x="761" y="199"/>
                    </a:lnTo>
                    <a:lnTo>
                      <a:pt x="816" y="199"/>
                    </a:lnTo>
                    <a:lnTo>
                      <a:pt x="815" y="217"/>
                    </a:lnTo>
                  </a:path>
                </a:pathLst>
              </a:cu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82" name="Freeform 62">
                <a:extLst>
                  <a:ext uri="{FF2B5EF4-FFF2-40B4-BE49-F238E27FC236}">
                    <a16:creationId xmlns:a16="http://schemas.microsoft.com/office/drawing/2014/main" id="{ADE74221-9D68-4989-8770-E9391A127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8" y="3216"/>
                <a:ext cx="816" cy="226"/>
              </a:xfrm>
              <a:custGeom>
                <a:avLst/>
                <a:gdLst>
                  <a:gd name="T0" fmla="*/ 770 w 816"/>
                  <a:gd name="T1" fmla="*/ 225 h 226"/>
                  <a:gd name="T2" fmla="*/ 721 w 816"/>
                  <a:gd name="T3" fmla="*/ 225 h 226"/>
                  <a:gd name="T4" fmla="*/ 671 w 816"/>
                  <a:gd name="T5" fmla="*/ 223 h 226"/>
                  <a:gd name="T6" fmla="*/ 624 w 816"/>
                  <a:gd name="T7" fmla="*/ 219 h 226"/>
                  <a:gd name="T8" fmla="*/ 569 w 816"/>
                  <a:gd name="T9" fmla="*/ 213 h 226"/>
                  <a:gd name="T10" fmla="*/ 517 w 816"/>
                  <a:gd name="T11" fmla="*/ 203 h 226"/>
                  <a:gd name="T12" fmla="*/ 462 w 816"/>
                  <a:gd name="T13" fmla="*/ 191 h 226"/>
                  <a:gd name="T14" fmla="*/ 413 w 816"/>
                  <a:gd name="T15" fmla="*/ 178 h 226"/>
                  <a:gd name="T16" fmla="*/ 367 w 816"/>
                  <a:gd name="T17" fmla="*/ 165 h 226"/>
                  <a:gd name="T18" fmla="*/ 319 w 816"/>
                  <a:gd name="T19" fmla="*/ 151 h 226"/>
                  <a:gd name="T20" fmla="*/ 275 w 816"/>
                  <a:gd name="T21" fmla="*/ 134 h 226"/>
                  <a:gd name="T22" fmla="*/ 231 w 816"/>
                  <a:gd name="T23" fmla="*/ 115 h 226"/>
                  <a:gd name="T24" fmla="*/ 196 w 816"/>
                  <a:gd name="T25" fmla="*/ 96 h 226"/>
                  <a:gd name="T26" fmla="*/ 172 w 816"/>
                  <a:gd name="T27" fmla="*/ 78 h 226"/>
                  <a:gd name="T28" fmla="*/ 28 w 816"/>
                  <a:gd name="T29" fmla="*/ 84 h 226"/>
                  <a:gd name="T30" fmla="*/ 73 w 816"/>
                  <a:gd name="T31" fmla="*/ 73 h 226"/>
                  <a:gd name="T32" fmla="*/ 108 w 816"/>
                  <a:gd name="T33" fmla="*/ 61 h 226"/>
                  <a:gd name="T34" fmla="*/ 137 w 816"/>
                  <a:gd name="T35" fmla="*/ 51 h 226"/>
                  <a:gd name="T36" fmla="*/ 167 w 816"/>
                  <a:gd name="T37" fmla="*/ 39 h 226"/>
                  <a:gd name="T38" fmla="*/ 202 w 816"/>
                  <a:gd name="T39" fmla="*/ 24 h 226"/>
                  <a:gd name="T40" fmla="*/ 233 w 816"/>
                  <a:gd name="T41" fmla="*/ 7 h 226"/>
                  <a:gd name="T42" fmla="*/ 258 w 816"/>
                  <a:gd name="T43" fmla="*/ 3 h 226"/>
                  <a:gd name="T44" fmla="*/ 286 w 816"/>
                  <a:gd name="T45" fmla="*/ 10 h 226"/>
                  <a:gd name="T46" fmla="*/ 320 w 816"/>
                  <a:gd name="T47" fmla="*/ 18 h 226"/>
                  <a:gd name="T48" fmla="*/ 351 w 816"/>
                  <a:gd name="T49" fmla="*/ 23 h 226"/>
                  <a:gd name="T50" fmla="*/ 387 w 816"/>
                  <a:gd name="T51" fmla="*/ 28 h 226"/>
                  <a:gd name="T52" fmla="*/ 423 w 816"/>
                  <a:gd name="T53" fmla="*/ 34 h 226"/>
                  <a:gd name="T54" fmla="*/ 458 w 816"/>
                  <a:gd name="T55" fmla="*/ 38 h 226"/>
                  <a:gd name="T56" fmla="*/ 492 w 816"/>
                  <a:gd name="T57" fmla="*/ 42 h 226"/>
                  <a:gd name="T58" fmla="*/ 536 w 816"/>
                  <a:gd name="T59" fmla="*/ 46 h 226"/>
                  <a:gd name="T60" fmla="*/ 371 w 816"/>
                  <a:gd name="T61" fmla="*/ 76 h 226"/>
                  <a:gd name="T62" fmla="*/ 410 w 816"/>
                  <a:gd name="T63" fmla="*/ 104 h 226"/>
                  <a:gd name="T64" fmla="*/ 440 w 816"/>
                  <a:gd name="T65" fmla="*/ 121 h 226"/>
                  <a:gd name="T66" fmla="*/ 483 w 816"/>
                  <a:gd name="T67" fmla="*/ 143 h 226"/>
                  <a:gd name="T68" fmla="*/ 520 w 816"/>
                  <a:gd name="T69" fmla="*/ 160 h 226"/>
                  <a:gd name="T70" fmla="*/ 550 w 816"/>
                  <a:gd name="T71" fmla="*/ 173 h 226"/>
                  <a:gd name="T72" fmla="*/ 587 w 816"/>
                  <a:gd name="T73" fmla="*/ 186 h 226"/>
                  <a:gd name="T74" fmla="*/ 625 w 816"/>
                  <a:gd name="T75" fmla="*/ 197 h 226"/>
                  <a:gd name="T76" fmla="*/ 671 w 816"/>
                  <a:gd name="T77" fmla="*/ 206 h 226"/>
                  <a:gd name="T78" fmla="*/ 720 w 816"/>
                  <a:gd name="T79" fmla="*/ 213 h 226"/>
                  <a:gd name="T80" fmla="*/ 772 w 816"/>
                  <a:gd name="T81" fmla="*/ 219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816" h="226">
                    <a:moveTo>
                      <a:pt x="815" y="223"/>
                    </a:moveTo>
                    <a:lnTo>
                      <a:pt x="770" y="225"/>
                    </a:lnTo>
                    <a:lnTo>
                      <a:pt x="748" y="225"/>
                    </a:lnTo>
                    <a:lnTo>
                      <a:pt x="721" y="225"/>
                    </a:lnTo>
                    <a:lnTo>
                      <a:pt x="696" y="224"/>
                    </a:lnTo>
                    <a:lnTo>
                      <a:pt x="671" y="223"/>
                    </a:lnTo>
                    <a:lnTo>
                      <a:pt x="646" y="221"/>
                    </a:lnTo>
                    <a:lnTo>
                      <a:pt x="624" y="219"/>
                    </a:lnTo>
                    <a:lnTo>
                      <a:pt x="599" y="217"/>
                    </a:lnTo>
                    <a:lnTo>
                      <a:pt x="569" y="213"/>
                    </a:lnTo>
                    <a:lnTo>
                      <a:pt x="542" y="208"/>
                    </a:lnTo>
                    <a:lnTo>
                      <a:pt x="517" y="203"/>
                    </a:lnTo>
                    <a:lnTo>
                      <a:pt x="489" y="198"/>
                    </a:lnTo>
                    <a:lnTo>
                      <a:pt x="462" y="191"/>
                    </a:lnTo>
                    <a:lnTo>
                      <a:pt x="435" y="185"/>
                    </a:lnTo>
                    <a:lnTo>
                      <a:pt x="413" y="178"/>
                    </a:lnTo>
                    <a:lnTo>
                      <a:pt x="387" y="172"/>
                    </a:lnTo>
                    <a:lnTo>
                      <a:pt x="367" y="165"/>
                    </a:lnTo>
                    <a:lnTo>
                      <a:pt x="342" y="158"/>
                    </a:lnTo>
                    <a:lnTo>
                      <a:pt x="319" y="151"/>
                    </a:lnTo>
                    <a:lnTo>
                      <a:pt x="295" y="141"/>
                    </a:lnTo>
                    <a:lnTo>
                      <a:pt x="275" y="134"/>
                    </a:lnTo>
                    <a:lnTo>
                      <a:pt x="252" y="124"/>
                    </a:lnTo>
                    <a:lnTo>
                      <a:pt x="231" y="115"/>
                    </a:lnTo>
                    <a:lnTo>
                      <a:pt x="212" y="106"/>
                    </a:lnTo>
                    <a:lnTo>
                      <a:pt x="196" y="96"/>
                    </a:lnTo>
                    <a:lnTo>
                      <a:pt x="183" y="88"/>
                    </a:lnTo>
                    <a:lnTo>
                      <a:pt x="172" y="78"/>
                    </a:lnTo>
                    <a:lnTo>
                      <a:pt x="0" y="91"/>
                    </a:lnTo>
                    <a:lnTo>
                      <a:pt x="28" y="84"/>
                    </a:lnTo>
                    <a:lnTo>
                      <a:pt x="48" y="78"/>
                    </a:lnTo>
                    <a:lnTo>
                      <a:pt x="73" y="73"/>
                    </a:lnTo>
                    <a:lnTo>
                      <a:pt x="92" y="67"/>
                    </a:lnTo>
                    <a:lnTo>
                      <a:pt x="108" y="61"/>
                    </a:lnTo>
                    <a:lnTo>
                      <a:pt x="124" y="57"/>
                    </a:lnTo>
                    <a:lnTo>
                      <a:pt x="137" y="51"/>
                    </a:lnTo>
                    <a:lnTo>
                      <a:pt x="152" y="46"/>
                    </a:lnTo>
                    <a:lnTo>
                      <a:pt x="167" y="39"/>
                    </a:lnTo>
                    <a:lnTo>
                      <a:pt x="184" y="31"/>
                    </a:lnTo>
                    <a:lnTo>
                      <a:pt x="202" y="24"/>
                    </a:lnTo>
                    <a:lnTo>
                      <a:pt x="217" y="16"/>
                    </a:lnTo>
                    <a:lnTo>
                      <a:pt x="233" y="7"/>
                    </a:lnTo>
                    <a:lnTo>
                      <a:pt x="245" y="0"/>
                    </a:lnTo>
                    <a:lnTo>
                      <a:pt x="258" y="3"/>
                    </a:lnTo>
                    <a:lnTo>
                      <a:pt x="272" y="7"/>
                    </a:lnTo>
                    <a:lnTo>
                      <a:pt x="286" y="10"/>
                    </a:lnTo>
                    <a:lnTo>
                      <a:pt x="303" y="14"/>
                    </a:lnTo>
                    <a:lnTo>
                      <a:pt x="320" y="18"/>
                    </a:lnTo>
                    <a:lnTo>
                      <a:pt x="336" y="21"/>
                    </a:lnTo>
                    <a:lnTo>
                      <a:pt x="351" y="23"/>
                    </a:lnTo>
                    <a:lnTo>
                      <a:pt x="368" y="26"/>
                    </a:lnTo>
                    <a:lnTo>
                      <a:pt x="387" y="28"/>
                    </a:lnTo>
                    <a:lnTo>
                      <a:pt x="406" y="31"/>
                    </a:lnTo>
                    <a:lnTo>
                      <a:pt x="423" y="34"/>
                    </a:lnTo>
                    <a:lnTo>
                      <a:pt x="440" y="36"/>
                    </a:lnTo>
                    <a:lnTo>
                      <a:pt x="458" y="38"/>
                    </a:lnTo>
                    <a:lnTo>
                      <a:pt x="476" y="40"/>
                    </a:lnTo>
                    <a:lnTo>
                      <a:pt x="492" y="42"/>
                    </a:lnTo>
                    <a:lnTo>
                      <a:pt x="511" y="44"/>
                    </a:lnTo>
                    <a:lnTo>
                      <a:pt x="536" y="46"/>
                    </a:lnTo>
                    <a:lnTo>
                      <a:pt x="359" y="63"/>
                    </a:lnTo>
                    <a:lnTo>
                      <a:pt x="371" y="76"/>
                    </a:lnTo>
                    <a:lnTo>
                      <a:pt x="384" y="86"/>
                    </a:lnTo>
                    <a:lnTo>
                      <a:pt x="410" y="104"/>
                    </a:lnTo>
                    <a:lnTo>
                      <a:pt x="425" y="113"/>
                    </a:lnTo>
                    <a:lnTo>
                      <a:pt x="440" y="121"/>
                    </a:lnTo>
                    <a:lnTo>
                      <a:pt x="467" y="135"/>
                    </a:lnTo>
                    <a:lnTo>
                      <a:pt x="483" y="143"/>
                    </a:lnTo>
                    <a:lnTo>
                      <a:pt x="503" y="153"/>
                    </a:lnTo>
                    <a:lnTo>
                      <a:pt x="520" y="160"/>
                    </a:lnTo>
                    <a:lnTo>
                      <a:pt x="535" y="167"/>
                    </a:lnTo>
                    <a:lnTo>
                      <a:pt x="550" y="173"/>
                    </a:lnTo>
                    <a:lnTo>
                      <a:pt x="567" y="180"/>
                    </a:lnTo>
                    <a:lnTo>
                      <a:pt x="587" y="186"/>
                    </a:lnTo>
                    <a:lnTo>
                      <a:pt x="606" y="191"/>
                    </a:lnTo>
                    <a:lnTo>
                      <a:pt x="625" y="197"/>
                    </a:lnTo>
                    <a:lnTo>
                      <a:pt x="649" y="202"/>
                    </a:lnTo>
                    <a:lnTo>
                      <a:pt x="671" y="206"/>
                    </a:lnTo>
                    <a:lnTo>
                      <a:pt x="696" y="209"/>
                    </a:lnTo>
                    <a:lnTo>
                      <a:pt x="720" y="213"/>
                    </a:lnTo>
                    <a:lnTo>
                      <a:pt x="745" y="216"/>
                    </a:lnTo>
                    <a:lnTo>
                      <a:pt x="772" y="219"/>
                    </a:lnTo>
                    <a:lnTo>
                      <a:pt x="815" y="223"/>
                    </a:lnTo>
                  </a:path>
                </a:pathLst>
              </a:custGeom>
              <a:solidFill>
                <a:srgbClr val="00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7583" name="Rectangle 63">
            <a:extLst>
              <a:ext uri="{FF2B5EF4-FFF2-40B4-BE49-F238E27FC236}">
                <a16:creationId xmlns:a16="http://schemas.microsoft.com/office/drawing/2014/main" id="{4865D3B0-D5BD-46BB-9FEE-F4FB144CB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838" y="3406775"/>
            <a:ext cx="1774825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altLang="zh-TW" sz="2400">
                <a:latin typeface="Times New Roman" panose="02020603050405020304" pitchFamily="18" charset="0"/>
              </a:rPr>
              <a:t>Network 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altLang="zh-TW" sz="2400">
                <a:latin typeface="Times New Roman" panose="02020603050405020304" pitchFamily="18" charset="0"/>
              </a:rPr>
              <a:t>Management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altLang="zh-TW" sz="2400">
                <a:latin typeface="Times New Roman" panose="02020603050405020304" pitchFamily="18" charset="0"/>
              </a:rPr>
              <a:t>Protocol</a:t>
            </a:r>
          </a:p>
        </p:txBody>
      </p:sp>
      <p:sp>
        <p:nvSpPr>
          <p:cNvPr id="107584" name="Rectangle 64">
            <a:extLst>
              <a:ext uri="{FF2B5EF4-FFF2-40B4-BE49-F238E27FC236}">
                <a16:creationId xmlns:a16="http://schemas.microsoft.com/office/drawing/2014/main" id="{C024770D-DF37-48BA-B5E3-BCE1B2DC8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525" y="4803775"/>
            <a:ext cx="101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SNMP</a:t>
            </a:r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6484CC49-2311-4B38-A520-E9B4A13DB4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altLang="zh-TW"/>
              <a:t>SNMP Services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26B43A74-F40D-44FC-B00E-ACF31459D58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44475" y="3783013"/>
            <a:ext cx="8686800" cy="2206625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altLang="zh-TW" sz="2600"/>
              <a:t>Four Services</a:t>
            </a:r>
          </a:p>
          <a:p>
            <a:pPr lvl="1">
              <a:lnSpc>
                <a:spcPct val="90000"/>
              </a:lnSpc>
            </a:pPr>
            <a:r>
              <a:rPr lang="en-US" altLang="zh-TW" sz="2200"/>
              <a:t>Get, Set, GetNext, Trap</a:t>
            </a:r>
          </a:p>
          <a:p>
            <a:pPr>
              <a:lnSpc>
                <a:spcPct val="90000"/>
              </a:lnSpc>
            </a:pPr>
            <a:r>
              <a:rPr lang="en-US" altLang="zh-TW" sz="2600"/>
              <a:t>Five SNMP Messages</a:t>
            </a:r>
          </a:p>
          <a:p>
            <a:pPr lvl="1">
              <a:lnSpc>
                <a:spcPct val="90000"/>
              </a:lnSpc>
            </a:pPr>
            <a:r>
              <a:rPr lang="en-US" altLang="zh-TW" sz="2200"/>
              <a:t>GetRequest, SetRequest, GetNextRequest, GetResponse, Trap</a:t>
            </a:r>
          </a:p>
        </p:txBody>
      </p:sp>
      <p:sp>
        <p:nvSpPr>
          <p:cNvPr id="108548" name="Rectangle 4">
            <a:extLst>
              <a:ext uri="{FF2B5EF4-FFF2-40B4-BE49-F238E27FC236}">
                <a16:creationId xmlns:a16="http://schemas.microsoft.com/office/drawing/2014/main" id="{56FE5118-0988-4451-8FE0-60F8871A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913" y="1560513"/>
            <a:ext cx="1892300" cy="1587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49" name="Rectangle 5">
            <a:extLst>
              <a:ext uri="{FF2B5EF4-FFF2-40B4-BE49-F238E27FC236}">
                <a16:creationId xmlns:a16="http://schemas.microsoft.com/office/drawing/2014/main" id="{68892FF3-66B6-425A-9B08-80231F304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0113" y="1560513"/>
            <a:ext cx="1892300" cy="1587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0" name="Rectangle 6">
            <a:extLst>
              <a:ext uri="{FF2B5EF4-FFF2-40B4-BE49-F238E27FC236}">
                <a16:creationId xmlns:a16="http://schemas.microsoft.com/office/drawing/2014/main" id="{32837AC0-4583-492A-B38A-6CCB3136D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288" y="2047875"/>
            <a:ext cx="144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800">
                <a:latin typeface="Times New Roman" panose="02020603050405020304" pitchFamily="18" charset="0"/>
              </a:rPr>
              <a:t>Manager</a:t>
            </a:r>
          </a:p>
        </p:txBody>
      </p:sp>
      <p:sp>
        <p:nvSpPr>
          <p:cNvPr id="108551" name="Rectangle 7">
            <a:extLst>
              <a:ext uri="{FF2B5EF4-FFF2-40B4-BE49-F238E27FC236}">
                <a16:creationId xmlns:a16="http://schemas.microsoft.com/office/drawing/2014/main" id="{F11DDCB8-DE62-4EA8-8548-C3DCAE376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6488" y="2047875"/>
            <a:ext cx="1428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800">
                <a:latin typeface="Times New Roman" panose="02020603050405020304" pitchFamily="18" charset="0"/>
              </a:rPr>
              <a:t>Agent(s)</a:t>
            </a:r>
          </a:p>
        </p:txBody>
      </p:sp>
      <p:grpSp>
        <p:nvGrpSpPr>
          <p:cNvPr id="108552" name="Group 8">
            <a:extLst>
              <a:ext uri="{FF2B5EF4-FFF2-40B4-BE49-F238E27FC236}">
                <a16:creationId xmlns:a16="http://schemas.microsoft.com/office/drawing/2014/main" id="{984D1728-FA12-4F1A-AFBF-4C527E3F529E}"/>
              </a:ext>
            </a:extLst>
          </p:cNvPr>
          <p:cNvGrpSpPr>
            <a:grpSpLocks/>
          </p:cNvGrpSpPr>
          <p:nvPr/>
        </p:nvGrpSpPr>
        <p:grpSpPr bwMode="auto">
          <a:xfrm>
            <a:off x="2468563" y="1328738"/>
            <a:ext cx="3505200" cy="1752600"/>
            <a:chOff x="1584" y="2306"/>
            <a:chExt cx="2208" cy="1104"/>
          </a:xfrm>
        </p:grpSpPr>
        <p:sp>
          <p:nvSpPr>
            <p:cNvPr id="108553" name="Line 9">
              <a:extLst>
                <a:ext uri="{FF2B5EF4-FFF2-40B4-BE49-F238E27FC236}">
                  <a16:creationId xmlns:a16="http://schemas.microsoft.com/office/drawing/2014/main" id="{21455237-B159-4E93-BAF2-95D83B81D6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592"/>
              <a:ext cx="22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54" name="Line 10">
              <a:extLst>
                <a:ext uri="{FF2B5EF4-FFF2-40B4-BE49-F238E27FC236}">
                  <a16:creationId xmlns:a16="http://schemas.microsoft.com/office/drawing/2014/main" id="{FE9AB40B-C6AA-48B3-B03A-43EC42E622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976"/>
              <a:ext cx="22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55" name="Line 11">
              <a:extLst>
                <a:ext uri="{FF2B5EF4-FFF2-40B4-BE49-F238E27FC236}">
                  <a16:creationId xmlns:a16="http://schemas.microsoft.com/office/drawing/2014/main" id="{A3381C4E-CF2D-4398-BDA8-1601DD6D13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360"/>
              <a:ext cx="22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56" name="Rectangle 12">
              <a:extLst>
                <a:ext uri="{FF2B5EF4-FFF2-40B4-BE49-F238E27FC236}">
                  <a16:creationId xmlns:a16="http://schemas.microsoft.com/office/drawing/2014/main" id="{667401B6-67CE-43DE-AF1E-7F4F66452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4" y="2306"/>
              <a:ext cx="21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400">
                  <a:latin typeface="Times New Roman" panose="02020603050405020304" pitchFamily="18" charset="0"/>
                </a:rPr>
                <a:t>Get, Set, GetNext Request</a:t>
              </a:r>
            </a:p>
          </p:txBody>
        </p:sp>
        <p:sp>
          <p:nvSpPr>
            <p:cNvPr id="108557" name="Rectangle 13">
              <a:extLst>
                <a:ext uri="{FF2B5EF4-FFF2-40B4-BE49-F238E27FC236}">
                  <a16:creationId xmlns:a16="http://schemas.microsoft.com/office/drawing/2014/main" id="{EE125974-5CCD-4CDC-86D7-62E93F12E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0" y="2738"/>
              <a:ext cx="117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400">
                  <a:latin typeface="Times New Roman" panose="02020603050405020304" pitchFamily="18" charset="0"/>
                </a:rPr>
                <a:t>Get Response</a:t>
              </a:r>
            </a:p>
          </p:txBody>
        </p:sp>
        <p:sp>
          <p:nvSpPr>
            <p:cNvPr id="108558" name="Rectangle 14">
              <a:extLst>
                <a:ext uri="{FF2B5EF4-FFF2-40B4-BE49-F238E27FC236}">
                  <a16:creationId xmlns:a16="http://schemas.microsoft.com/office/drawing/2014/main" id="{130C6A90-3A87-4616-B780-559202EDE5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9" y="3122"/>
              <a:ext cx="47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400">
                  <a:latin typeface="Times New Roman" panose="02020603050405020304" pitchFamily="18" charset="0"/>
                </a:rPr>
                <a:t>Trap</a:t>
              </a:r>
            </a:p>
          </p:txBody>
        </p:sp>
      </p:grp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新細明體"/>
        <a:cs typeface=""/>
      </a:majorFont>
      <a:minorFont>
        <a:latin typeface="Garamond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748</TotalTime>
  <Words>1923</Words>
  <Application>Microsoft Office PowerPoint</Application>
  <PresentationFormat>On-screen Show (4:3)</PresentationFormat>
  <Paragraphs>741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Edge</vt:lpstr>
      <vt:lpstr> SNMPv1: Organization and Information Models</vt:lpstr>
      <vt:lpstr>Internet SNMP Management</vt:lpstr>
      <vt:lpstr>PowerPoint Presentation</vt:lpstr>
      <vt:lpstr>SNMP Model</vt:lpstr>
      <vt:lpstr>Two-Tier Organization Model</vt:lpstr>
      <vt:lpstr>Three-Tier Organization Model: RMON</vt:lpstr>
      <vt:lpstr>Three-Tier Organization Model: Proxy</vt:lpstr>
      <vt:lpstr>SNMP System Architecture</vt:lpstr>
      <vt:lpstr>SNMP Services</vt:lpstr>
      <vt:lpstr>SNMP Services</vt:lpstr>
      <vt:lpstr>SNMP Services (cont.)</vt:lpstr>
      <vt:lpstr>4.7 Information Model</vt:lpstr>
      <vt:lpstr>Managed Object</vt:lpstr>
      <vt:lpstr>Managed Object: Multiple Instances</vt:lpstr>
      <vt:lpstr>Object Name</vt:lpstr>
      <vt:lpstr>Internet Subnodes</vt:lpstr>
      <vt:lpstr>PowerPoint Presentation</vt:lpstr>
      <vt:lpstr>Private MIB Example</vt:lpstr>
      <vt:lpstr>SMIv1, SMIv2</vt:lpstr>
      <vt:lpstr>4.7.4 MIB-II</vt:lpstr>
    </vt:vector>
  </TitlesOfParts>
  <Company>kitty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SNMPv1: Organization and Information Models</dc:title>
  <dc:creator>jjjk</dc:creator>
  <cp:lastModifiedBy>varsha.mascool@gmail.com</cp:lastModifiedBy>
  <cp:revision>44</cp:revision>
  <cp:lastPrinted>1601-01-01T00:00:00Z</cp:lastPrinted>
  <dcterms:created xsi:type="dcterms:W3CDTF">2001-10-22T01:39:27Z</dcterms:created>
  <dcterms:modified xsi:type="dcterms:W3CDTF">2020-03-18T11:11:26Z</dcterms:modified>
</cp:coreProperties>
</file>