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763" r:id="rId2"/>
    <p:sldId id="535" r:id="rId3"/>
    <p:sldId id="749" r:id="rId4"/>
    <p:sldId id="750" r:id="rId5"/>
    <p:sldId id="746" r:id="rId6"/>
    <p:sldId id="751" r:id="rId7"/>
    <p:sldId id="752" r:id="rId8"/>
    <p:sldId id="753" r:id="rId9"/>
    <p:sldId id="754" r:id="rId10"/>
    <p:sldId id="755" r:id="rId11"/>
    <p:sldId id="756" r:id="rId12"/>
    <p:sldId id="757" r:id="rId13"/>
    <p:sldId id="758" r:id="rId14"/>
    <p:sldId id="759" r:id="rId15"/>
    <p:sldId id="760" r:id="rId16"/>
    <p:sldId id="747" r:id="rId17"/>
    <p:sldId id="761" r:id="rId18"/>
    <p:sldId id="762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CC00"/>
    <a:srgbClr val="996633"/>
    <a:srgbClr val="6666FF"/>
    <a:srgbClr val="3366FF"/>
    <a:srgbClr val="CCFF99"/>
    <a:srgbClr val="99FF33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95" autoAdjust="0"/>
    <p:restoredTop sz="94680" autoAdjust="0"/>
  </p:normalViewPr>
  <p:slideViewPr>
    <p:cSldViewPr>
      <p:cViewPr>
        <p:scale>
          <a:sx n="75" d="100"/>
          <a:sy n="75" d="100"/>
        </p:scale>
        <p:origin x="-1110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00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900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Times New Roman" pitchFamily="18" charset="0"/>
              </a:defRPr>
            </a:lvl1pPr>
          </a:lstStyle>
          <a:p>
            <a:r>
              <a:rPr lang="en-US"/>
              <a:t>1.#</a:t>
            </a:r>
          </a:p>
        </p:txBody>
      </p:sp>
      <p:sp>
        <p:nvSpPr>
          <p:cNvPr id="900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itchFamily="18" charset="0"/>
              </a:defRPr>
            </a:lvl1pPr>
          </a:lstStyle>
          <a:p>
            <a:fld id="{AE829580-0B0E-4EEA-9433-C2365F73043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785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785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785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785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Times New Roman" pitchFamily="18" charset="0"/>
              </a:defRPr>
            </a:lvl1pPr>
          </a:lstStyle>
          <a:p>
            <a:r>
              <a:rPr lang="en-US"/>
              <a:t>1.#</a:t>
            </a:r>
          </a:p>
        </p:txBody>
      </p:sp>
      <p:sp>
        <p:nvSpPr>
          <p:cNvPr id="8785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itchFamily="18" charset="0"/>
              </a:defRPr>
            </a:lvl1pPr>
          </a:lstStyle>
          <a:p>
            <a:fld id="{770D29CB-634A-4F53-8F05-4730F780CC7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99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88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89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90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91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92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93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94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96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97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80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816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82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83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84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85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86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1.#</a:t>
            </a:r>
          </a:p>
        </p:txBody>
      </p:sp>
      <p:sp>
        <p:nvSpPr>
          <p:cNvPr id="887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946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10947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10948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949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0950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10951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952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0953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54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55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0956" name="Rectangle 12"/>
          <p:cNvSpPr>
            <a:spLocks noGrp="1" noChangeArrowheads="1"/>
          </p:cNvSpPr>
          <p:nvPr>
            <p:ph type="ctrTitle"/>
          </p:nvPr>
        </p:nvSpPr>
        <p:spPr bwMode="auto">
          <a:xfrm>
            <a:off x="990600" y="1676400"/>
            <a:ext cx="7772400" cy="14620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0957" name="Rectangle 1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095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bg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1095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bg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10960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 algn="r">
              <a:defRPr sz="1400" b="0">
                <a:solidFill>
                  <a:schemeClr val="bg2"/>
                </a:solidFill>
                <a:latin typeface="+mn-lt"/>
              </a:defRPr>
            </a:lvl1pPr>
          </a:lstStyle>
          <a:p>
            <a:fld id="{F905F8E6-A693-41E5-AE8B-F96F3F10A13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10961" name="Text Box 17"/>
          <p:cNvSpPr txBox="1">
            <a:spLocks noChangeArrowheads="1"/>
          </p:cNvSpPr>
          <p:nvPr userDrawn="1"/>
        </p:nvSpPr>
        <p:spPr bwMode="auto">
          <a:xfrm>
            <a:off x="0" y="6553200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1400" b="0">
                <a:latin typeface="McGrawHill-Italic" pitchFamily="2" charset="0"/>
              </a:rPr>
              <a:t>McGraw-Hill</a:t>
            </a:r>
            <a:endParaRPr lang="en-US" altLang="en-US" sz="2400" b="0">
              <a:latin typeface="Times New Roman" pitchFamily="18" charset="0"/>
            </a:endParaRPr>
          </a:p>
        </p:txBody>
      </p:sp>
      <p:sp>
        <p:nvSpPr>
          <p:cNvPr id="210962" name="Text Box 18"/>
          <p:cNvSpPr txBox="1">
            <a:spLocks noChangeArrowheads="1"/>
          </p:cNvSpPr>
          <p:nvPr userDrawn="1"/>
        </p:nvSpPr>
        <p:spPr bwMode="auto">
          <a:xfrm>
            <a:off x="4572000" y="6553200"/>
            <a:ext cx="457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buFontTx/>
              <a:buChar char="©"/>
            </a:pPr>
            <a:r>
              <a:rPr lang="en-US" altLang="en-US" sz="1400" b="0">
                <a:latin typeface="McGrawHill-Italic" pitchFamily="2" charset="0"/>
              </a:rPr>
              <a:t>The McGraw-Hill Companies, Inc., 2000</a:t>
            </a:r>
            <a:endParaRPr lang="en-US" altLang="en-US" sz="2400" b="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1.</a:t>
            </a:r>
            <a:fld id="{CC773F9D-74E6-452E-A914-895733B911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1.</a:t>
            </a:r>
            <a:fld id="{C52A3999-CF83-40D7-9137-DDC4A7922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1.</a:t>
            </a:r>
            <a:fld id="{92C33702-74AE-435E-BE7A-0A3645D64E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1.</a:t>
            </a:r>
            <a:fld id="{90EF77C2-1099-4EDA-A77B-720A4003DE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1.</a:t>
            </a:r>
            <a:fld id="{0E141203-4F9B-4308-B988-2C9810F1FC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1.</a:t>
            </a:r>
            <a:fld id="{718508E8-E3C7-4555-98B7-EFD186B37D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1.</a:t>
            </a:r>
            <a:fld id="{0082321B-4A63-4017-8749-0D4B1C2FFA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1.</a:t>
            </a:r>
            <a:fld id="{CD35382A-9156-4959-ACAB-79DB919FFA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1.</a:t>
            </a:r>
            <a:fld id="{9ED99A5D-DC61-4BEC-8C55-E8E11DF6B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1.</a:t>
            </a:r>
            <a:fld id="{5968BF40-7FFB-49C1-B425-32CDFAE45E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1.</a:t>
            </a:r>
            <a:fld id="{00986513-7004-43C2-86D6-F3BFBC431F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2000"/>
            </a:lvl1pPr>
          </a:lstStyle>
          <a:p>
            <a:r>
              <a:rPr lang="en-US"/>
              <a:t>1.</a:t>
            </a:r>
            <a:fld id="{B3038110-CB54-48FC-8DBE-0D56AE1C82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8C9AD3D2-71CB-46DE-8B4C-7020E44B22CE}" type="slidenum">
              <a:rPr lang="en-US"/>
              <a:pPr/>
              <a:t>1</a:t>
            </a:fld>
            <a:endParaRPr lang="en-US"/>
          </a:p>
        </p:txBody>
      </p:sp>
      <p:pic>
        <p:nvPicPr>
          <p:cNvPr id="898050" name="Picture 2" descr="Forouzan4e07_banner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096963"/>
          </a:xfrm>
          <a:noFill/>
          <a:ln>
            <a:miter lim="800000"/>
            <a:headEnd/>
            <a:tailEnd/>
          </a:ln>
        </p:spPr>
      </p:pic>
      <p:sp>
        <p:nvSpPr>
          <p:cNvPr id="898051" name="Rectangle 3"/>
          <p:cNvSpPr>
            <a:spLocks noChangeArrowheads="1"/>
          </p:cNvSpPr>
          <p:nvPr/>
        </p:nvSpPr>
        <p:spPr bwMode="auto">
          <a:xfrm>
            <a:off x="1143000" y="2514600"/>
            <a:ext cx="68580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altLang="en-US" sz="4400">
                <a:solidFill>
                  <a:schemeClr val="tx2"/>
                </a:solidFill>
              </a:rPr>
              <a:t>Chapter 1</a:t>
            </a:r>
          </a:p>
          <a:p>
            <a:pPr algn="ctr"/>
            <a:endParaRPr lang="en-US" altLang="en-US" sz="2000">
              <a:solidFill>
                <a:schemeClr val="tx2"/>
              </a:solidFill>
            </a:endParaRPr>
          </a:p>
          <a:p>
            <a:pPr algn="ctr"/>
            <a:r>
              <a:rPr lang="en-US" sz="4400"/>
              <a:t>Introduction</a:t>
            </a:r>
          </a:p>
        </p:txBody>
      </p:sp>
      <p:sp>
        <p:nvSpPr>
          <p:cNvPr id="898052" name="Text Box 4"/>
          <p:cNvSpPr txBox="1">
            <a:spLocks noChangeArrowheads="1"/>
          </p:cNvSpPr>
          <p:nvPr/>
        </p:nvSpPr>
        <p:spPr bwMode="auto">
          <a:xfrm>
            <a:off x="0" y="6507163"/>
            <a:ext cx="914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1200" b="0">
                <a:latin typeface="Times New Roman" pitchFamily="18" charset="0"/>
              </a:rPr>
              <a:t>Copyright © The McGraw-Hill Companies, Inc. Permission required for reproduction or display.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689F6178-DED2-4283-9CDC-71DBDC2F6A7C}" type="slidenum">
              <a:rPr lang="en-US"/>
              <a:pPr/>
              <a:t>10</a:t>
            </a:fld>
            <a:endParaRPr lang="en-US"/>
          </a:p>
        </p:txBody>
      </p:sp>
      <p:sp>
        <p:nvSpPr>
          <p:cNvPr id="867330" name="Line 2"/>
          <p:cNvSpPr>
            <a:spLocks noChangeShapeType="1"/>
          </p:cNvSpPr>
          <p:nvPr/>
        </p:nvSpPr>
        <p:spPr bwMode="auto">
          <a:xfrm>
            <a:off x="152400" y="2286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7331" name="Line 3"/>
          <p:cNvSpPr>
            <a:spLocks noChangeShapeType="1"/>
          </p:cNvSpPr>
          <p:nvPr/>
        </p:nvSpPr>
        <p:spPr bwMode="auto">
          <a:xfrm>
            <a:off x="152400" y="10668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7332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5889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1.7  </a:t>
            </a:r>
            <a:r>
              <a:rPr lang="en-US" sz="2000" i="1">
                <a:latin typeface="Times New Roman" pitchFamily="18" charset="0"/>
              </a:rPr>
              <a:t>A bus topology connecting three stations</a:t>
            </a:r>
          </a:p>
        </p:txBody>
      </p:sp>
      <p:sp>
        <p:nvSpPr>
          <p:cNvPr id="867333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6733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9913" y="2362200"/>
            <a:ext cx="7888287" cy="166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4949EC57-2FB6-461A-9B61-54E0C668AD2C}" type="slidenum">
              <a:rPr lang="en-US"/>
              <a:pPr/>
              <a:t>11</a:t>
            </a:fld>
            <a:endParaRPr lang="en-US"/>
          </a:p>
        </p:txBody>
      </p:sp>
      <p:sp>
        <p:nvSpPr>
          <p:cNvPr id="868354" name="Line 2"/>
          <p:cNvSpPr>
            <a:spLocks noChangeShapeType="1"/>
          </p:cNvSpPr>
          <p:nvPr/>
        </p:nvSpPr>
        <p:spPr bwMode="auto">
          <a:xfrm>
            <a:off x="152400" y="2286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8355" name="Line 3"/>
          <p:cNvSpPr>
            <a:spLocks noChangeShapeType="1"/>
          </p:cNvSpPr>
          <p:nvPr/>
        </p:nvSpPr>
        <p:spPr bwMode="auto">
          <a:xfrm>
            <a:off x="152400" y="10668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8356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5719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1.8  </a:t>
            </a:r>
            <a:r>
              <a:rPr lang="en-US" sz="2000" i="1">
                <a:latin typeface="Times New Roman" pitchFamily="18" charset="0"/>
              </a:rPr>
              <a:t>A ring topology connecting six stations</a:t>
            </a:r>
          </a:p>
        </p:txBody>
      </p:sp>
      <p:sp>
        <p:nvSpPr>
          <p:cNvPr id="868357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6835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063" y="1922463"/>
            <a:ext cx="8593137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1822C0F9-CA10-433E-A1CA-9ABC9932C11B}" type="slidenum">
              <a:rPr lang="en-US"/>
              <a:pPr/>
              <a:t>12</a:t>
            </a:fld>
            <a:endParaRPr lang="en-US"/>
          </a:p>
        </p:txBody>
      </p:sp>
      <p:sp>
        <p:nvSpPr>
          <p:cNvPr id="869378" name="Line 2"/>
          <p:cNvSpPr>
            <a:spLocks noChangeShapeType="1"/>
          </p:cNvSpPr>
          <p:nvPr/>
        </p:nvSpPr>
        <p:spPr bwMode="auto">
          <a:xfrm>
            <a:off x="152400" y="152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9379" name="Line 3"/>
          <p:cNvSpPr>
            <a:spLocks noChangeShapeType="1"/>
          </p:cNvSpPr>
          <p:nvPr/>
        </p:nvSpPr>
        <p:spPr bwMode="auto">
          <a:xfrm>
            <a:off x="152400" y="9906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9380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7864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1.9  </a:t>
            </a:r>
            <a:r>
              <a:rPr lang="en-US" sz="2000" i="1">
                <a:latin typeface="Times New Roman" pitchFamily="18" charset="0"/>
              </a:rPr>
              <a:t>A hybrid topology: a star backbone with three bus networks</a:t>
            </a:r>
          </a:p>
        </p:txBody>
      </p:sp>
      <p:sp>
        <p:nvSpPr>
          <p:cNvPr id="869381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6938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600" y="1490663"/>
            <a:ext cx="6883400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C5828065-65AB-4DBB-ACF7-11EC14A702E9}" type="slidenum">
              <a:rPr lang="en-US"/>
              <a:pPr/>
              <a:t>13</a:t>
            </a:fld>
            <a:endParaRPr lang="en-US"/>
          </a:p>
        </p:txBody>
      </p:sp>
      <p:sp>
        <p:nvSpPr>
          <p:cNvPr id="870402" name="Line 2"/>
          <p:cNvSpPr>
            <a:spLocks noChangeShapeType="1"/>
          </p:cNvSpPr>
          <p:nvPr/>
        </p:nvSpPr>
        <p:spPr bwMode="auto">
          <a:xfrm>
            <a:off x="152400" y="152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403" name="Line 3"/>
          <p:cNvSpPr>
            <a:spLocks noChangeShapeType="1"/>
          </p:cNvSpPr>
          <p:nvPr/>
        </p:nvSpPr>
        <p:spPr bwMode="auto">
          <a:xfrm>
            <a:off x="152400" y="9906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404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828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1.10  </a:t>
            </a:r>
            <a:r>
              <a:rPr lang="en-US" sz="2000" i="1">
                <a:latin typeface="Times New Roman" pitchFamily="18" charset="0"/>
              </a:rPr>
              <a:t>An isolated LAN connecting 12 computers to a hub in a closet</a:t>
            </a:r>
          </a:p>
        </p:txBody>
      </p:sp>
      <p:sp>
        <p:nvSpPr>
          <p:cNvPr id="870405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7040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9838" y="1622425"/>
            <a:ext cx="6151562" cy="386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CDFDF099-F4AD-463C-B56A-72A28EC721FE}" type="slidenum">
              <a:rPr lang="en-US"/>
              <a:pPr/>
              <a:t>14</a:t>
            </a:fld>
            <a:endParaRPr lang="en-US"/>
          </a:p>
        </p:txBody>
      </p:sp>
      <p:sp>
        <p:nvSpPr>
          <p:cNvPr id="873474" name="Line 2"/>
          <p:cNvSpPr>
            <a:spLocks noChangeShapeType="1"/>
          </p:cNvSpPr>
          <p:nvPr/>
        </p:nvSpPr>
        <p:spPr bwMode="auto">
          <a:xfrm>
            <a:off x="152400" y="152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3475" name="Line 3"/>
          <p:cNvSpPr>
            <a:spLocks noChangeShapeType="1"/>
          </p:cNvSpPr>
          <p:nvPr/>
        </p:nvSpPr>
        <p:spPr bwMode="auto">
          <a:xfrm>
            <a:off x="152400" y="9906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3476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7159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1.11  </a:t>
            </a:r>
            <a:r>
              <a:rPr lang="en-US" sz="2000" i="1">
                <a:latin typeface="Times New Roman" pitchFamily="18" charset="0"/>
              </a:rPr>
              <a:t>WANs: a switched WAN and a point-to-point WAN</a:t>
            </a:r>
          </a:p>
        </p:txBody>
      </p:sp>
      <p:sp>
        <p:nvSpPr>
          <p:cNvPr id="873477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7347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7600" y="1116013"/>
            <a:ext cx="7112000" cy="505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1B74BE03-A215-4173-BD49-D662CF2BAE82}" type="slidenum">
              <a:rPr lang="en-US"/>
              <a:pPr/>
              <a:t>15</a:t>
            </a:fld>
            <a:endParaRPr lang="en-US"/>
          </a:p>
        </p:txBody>
      </p:sp>
      <p:sp>
        <p:nvSpPr>
          <p:cNvPr id="874498" name="Line 2"/>
          <p:cNvSpPr>
            <a:spLocks noChangeShapeType="1"/>
          </p:cNvSpPr>
          <p:nvPr/>
        </p:nvSpPr>
        <p:spPr bwMode="auto">
          <a:xfrm>
            <a:off x="152400" y="152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4499" name="Line 3"/>
          <p:cNvSpPr>
            <a:spLocks noChangeShapeType="1"/>
          </p:cNvSpPr>
          <p:nvPr/>
        </p:nvSpPr>
        <p:spPr bwMode="auto">
          <a:xfrm>
            <a:off x="152400" y="8382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4500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19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1.12  </a:t>
            </a:r>
            <a:r>
              <a:rPr lang="en-US" sz="2000" i="1">
                <a:latin typeface="Times New Roman" pitchFamily="18" charset="0"/>
              </a:rPr>
              <a:t>A heterogeneous network made of four WANs and two LANs</a:t>
            </a:r>
          </a:p>
        </p:txBody>
      </p:sp>
      <p:sp>
        <p:nvSpPr>
          <p:cNvPr id="874501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7450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4038" y="990600"/>
            <a:ext cx="5740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696A8D47-3C01-4741-B990-1C8BCA462D7D}" type="slidenum">
              <a:rPr lang="en-US"/>
              <a:pPr/>
              <a:t>16</a:t>
            </a:fld>
            <a:endParaRPr lang="en-US"/>
          </a:p>
        </p:txBody>
      </p:sp>
      <p:sp>
        <p:nvSpPr>
          <p:cNvPr id="859142" name="Rectangle 6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59139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4116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Times" pitchFamily="18" charset="0"/>
              </a:rPr>
              <a:t>1-3   THE INTERNET</a:t>
            </a:r>
          </a:p>
        </p:txBody>
      </p:sp>
      <p:sp>
        <p:nvSpPr>
          <p:cNvPr id="859140" name="Text Box 4"/>
          <p:cNvSpPr txBox="1">
            <a:spLocks noChangeArrowheads="1"/>
          </p:cNvSpPr>
          <p:nvPr/>
        </p:nvSpPr>
        <p:spPr bwMode="auto">
          <a:xfrm>
            <a:off x="8229600" y="6400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859143" name="Rectangle 7"/>
          <p:cNvSpPr>
            <a:spLocks noChangeArrowheads="1"/>
          </p:cNvSpPr>
          <p:nvPr/>
        </p:nvSpPr>
        <p:spPr bwMode="auto">
          <a:xfrm>
            <a:off x="76200" y="1219200"/>
            <a:ext cx="86868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The </a:t>
            </a:r>
            <a:r>
              <a:rPr lang="en-US" sz="28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Internet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has revolutionized many aspects of our daily lives. It has affected the way we do business as well as the way we spend our leisure time. The Internet is a communication system that has brought a wealth of information to our fingertips and organized it for our use. </a:t>
            </a:r>
          </a:p>
        </p:txBody>
      </p:sp>
      <p:sp>
        <p:nvSpPr>
          <p:cNvPr id="859144" name="Rectangle 8"/>
          <p:cNvSpPr>
            <a:spLocks noChangeArrowheads="1"/>
          </p:cNvSpPr>
          <p:nvPr/>
        </p:nvSpPr>
        <p:spPr bwMode="auto">
          <a:xfrm>
            <a:off x="228600" y="5045075"/>
            <a:ext cx="7467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17000"/>
              <a:buFont typeface="Wingdings" pitchFamily="2" charset="2"/>
              <a:buNone/>
            </a:pPr>
            <a:r>
              <a:rPr lang="fr-FR" sz="2400">
                <a:solidFill>
                  <a:srgbClr val="0033CC"/>
                </a:solidFill>
                <a:latin typeface="Times New Roman" pitchFamily="18" charset="0"/>
              </a:rPr>
              <a:t>A Brief History</a:t>
            </a:r>
          </a:p>
          <a:p>
            <a:pPr>
              <a:buClr>
                <a:schemeClr val="folHlink"/>
              </a:buClr>
              <a:buSzPct val="117000"/>
              <a:buFont typeface="Wingdings" pitchFamily="2" charset="2"/>
              <a:buNone/>
            </a:pPr>
            <a:r>
              <a:rPr lang="fr-FR" sz="2400">
                <a:solidFill>
                  <a:srgbClr val="0033CC"/>
                </a:solidFill>
                <a:latin typeface="Times New Roman" pitchFamily="18" charset="0"/>
              </a:rPr>
              <a:t>The Internet Today (ISPs)</a:t>
            </a:r>
          </a:p>
        </p:txBody>
      </p:sp>
      <p:sp>
        <p:nvSpPr>
          <p:cNvPr id="859145" name="Text Box 9"/>
          <p:cNvSpPr txBox="1">
            <a:spLocks noChangeArrowheads="1"/>
          </p:cNvSpPr>
          <p:nvPr/>
        </p:nvSpPr>
        <p:spPr bwMode="auto">
          <a:xfrm>
            <a:off x="241300" y="4511675"/>
            <a:ext cx="4862513" cy="5191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Topics discussed in this section: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7900A973-A43B-4DBD-8CB3-831C2B75EC0F}" type="slidenum">
              <a:rPr lang="en-US"/>
              <a:pPr/>
              <a:t>17</a:t>
            </a:fld>
            <a:endParaRPr lang="en-US"/>
          </a:p>
        </p:txBody>
      </p:sp>
      <p:sp>
        <p:nvSpPr>
          <p:cNvPr id="875522" name="Line 2"/>
          <p:cNvSpPr>
            <a:spLocks noChangeShapeType="1"/>
          </p:cNvSpPr>
          <p:nvPr/>
        </p:nvSpPr>
        <p:spPr bwMode="auto">
          <a:xfrm>
            <a:off x="152400" y="762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5523" name="Line 3"/>
          <p:cNvSpPr>
            <a:spLocks noChangeShapeType="1"/>
          </p:cNvSpPr>
          <p:nvPr/>
        </p:nvSpPr>
        <p:spPr bwMode="auto">
          <a:xfrm>
            <a:off x="152400" y="9144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5524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6102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1.13  </a:t>
            </a:r>
            <a:r>
              <a:rPr lang="en-US" sz="2000" i="1">
                <a:latin typeface="Times New Roman" pitchFamily="18" charset="0"/>
              </a:rPr>
              <a:t>Hierarchical organization of the Internet</a:t>
            </a:r>
          </a:p>
        </p:txBody>
      </p:sp>
      <p:sp>
        <p:nvSpPr>
          <p:cNvPr id="875525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7552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8463" y="1095375"/>
            <a:ext cx="5494337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78ED07FE-7CA2-4AC0-B74A-6C9EE354FFF8}" type="slidenum">
              <a:rPr lang="en-US"/>
              <a:pPr/>
              <a:t>18</a:t>
            </a:fld>
            <a:endParaRPr lang="en-US"/>
          </a:p>
        </p:txBody>
      </p:sp>
      <p:sp>
        <p:nvSpPr>
          <p:cNvPr id="877570" name="Rectangle 2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77571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7150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Times" pitchFamily="18" charset="0"/>
              </a:rPr>
              <a:t>1-4   PROTOCOLS AND STANDARDS</a:t>
            </a:r>
          </a:p>
        </p:txBody>
      </p:sp>
      <p:sp>
        <p:nvSpPr>
          <p:cNvPr id="877572" name="Text Box 4"/>
          <p:cNvSpPr txBox="1">
            <a:spLocks noChangeArrowheads="1"/>
          </p:cNvSpPr>
          <p:nvPr/>
        </p:nvSpPr>
        <p:spPr bwMode="auto">
          <a:xfrm>
            <a:off x="8229600" y="6400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877573" name="Rectangle 5"/>
          <p:cNvSpPr>
            <a:spLocks noChangeArrowheads="1"/>
          </p:cNvSpPr>
          <p:nvPr/>
        </p:nvSpPr>
        <p:spPr bwMode="auto">
          <a:xfrm>
            <a:off x="76200" y="1295400"/>
            <a:ext cx="86868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 this section, we define two widely used terms: </a:t>
            </a:r>
            <a:r>
              <a:rPr lang="en-US" sz="28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protocols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and </a:t>
            </a:r>
            <a:r>
              <a:rPr lang="en-US" sz="28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standards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 First, we define protocol, which is synonymous with rule. Then we discuss standards, which are agreed-upon rules.</a:t>
            </a:r>
          </a:p>
        </p:txBody>
      </p:sp>
      <p:sp>
        <p:nvSpPr>
          <p:cNvPr id="877574" name="Rectangle 6"/>
          <p:cNvSpPr>
            <a:spLocks noChangeArrowheads="1"/>
          </p:cNvSpPr>
          <p:nvPr/>
        </p:nvSpPr>
        <p:spPr bwMode="auto">
          <a:xfrm>
            <a:off x="228600" y="4495800"/>
            <a:ext cx="7467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17000"/>
              <a:buFont typeface="Wingdings" pitchFamily="2" charset="2"/>
              <a:buNone/>
            </a:pPr>
            <a:r>
              <a:rPr lang="fr-FR" sz="2400">
                <a:solidFill>
                  <a:srgbClr val="0033CC"/>
                </a:solidFill>
                <a:latin typeface="Times New Roman" pitchFamily="18" charset="0"/>
              </a:rPr>
              <a:t>Protocols</a:t>
            </a:r>
            <a:br>
              <a:rPr lang="fr-FR" sz="2400">
                <a:solidFill>
                  <a:srgbClr val="0033CC"/>
                </a:solidFill>
                <a:latin typeface="Times New Roman" pitchFamily="18" charset="0"/>
              </a:rPr>
            </a:br>
            <a:r>
              <a:rPr lang="fr-FR" sz="2400">
                <a:solidFill>
                  <a:srgbClr val="0033CC"/>
                </a:solidFill>
                <a:latin typeface="Times New Roman" pitchFamily="18" charset="0"/>
              </a:rPr>
              <a:t>Standards</a:t>
            </a:r>
          </a:p>
          <a:p>
            <a:pPr>
              <a:buClr>
                <a:schemeClr val="tx1"/>
              </a:buClr>
              <a:buSzPct val="117000"/>
              <a:buFont typeface="Wingdings" pitchFamily="2" charset="2"/>
              <a:buNone/>
            </a:pPr>
            <a:r>
              <a:rPr lang="fr-FR" sz="2400">
                <a:solidFill>
                  <a:srgbClr val="0033CC"/>
                </a:solidFill>
                <a:latin typeface="Times New Roman" pitchFamily="18" charset="0"/>
              </a:rPr>
              <a:t>Standards Organizations</a:t>
            </a:r>
            <a:br>
              <a:rPr lang="fr-FR" sz="2400">
                <a:solidFill>
                  <a:srgbClr val="0033CC"/>
                </a:solidFill>
                <a:latin typeface="Times New Roman" pitchFamily="18" charset="0"/>
              </a:rPr>
            </a:br>
            <a:r>
              <a:rPr lang="fr-FR" sz="2400">
                <a:solidFill>
                  <a:srgbClr val="0033CC"/>
                </a:solidFill>
                <a:latin typeface="Times New Roman" pitchFamily="18" charset="0"/>
              </a:rPr>
              <a:t>Internet Standards</a:t>
            </a:r>
          </a:p>
        </p:txBody>
      </p:sp>
      <p:sp>
        <p:nvSpPr>
          <p:cNvPr id="877575" name="Text Box 7"/>
          <p:cNvSpPr txBox="1">
            <a:spLocks noChangeArrowheads="1"/>
          </p:cNvSpPr>
          <p:nvPr/>
        </p:nvSpPr>
        <p:spPr bwMode="auto">
          <a:xfrm>
            <a:off x="241300" y="3962400"/>
            <a:ext cx="4862513" cy="5191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Topics discussed in this section: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CCFFCE60-CD49-4622-AD47-B4332F3AD163}" type="slidenum">
              <a:rPr lang="en-US"/>
              <a:pPr/>
              <a:t>2</a:t>
            </a:fld>
            <a:endParaRPr lang="en-US"/>
          </a:p>
        </p:txBody>
      </p:sp>
      <p:sp>
        <p:nvSpPr>
          <p:cNvPr id="565250" name="Rectangle 2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65251" name="Text Box 3"/>
          <p:cNvSpPr txBox="1">
            <a:spLocks noChangeArrowheads="1"/>
          </p:cNvSpPr>
          <p:nvPr/>
        </p:nvSpPr>
        <p:spPr bwMode="auto">
          <a:xfrm>
            <a:off x="228600" y="195263"/>
            <a:ext cx="62611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Times" pitchFamily="18" charset="0"/>
              </a:rPr>
              <a:t>1-1   DATA COMMUNICATIONS</a:t>
            </a:r>
          </a:p>
        </p:txBody>
      </p:sp>
      <p:sp>
        <p:nvSpPr>
          <p:cNvPr id="565252" name="Text Box 4"/>
          <p:cNvSpPr txBox="1">
            <a:spLocks noChangeArrowheads="1"/>
          </p:cNvSpPr>
          <p:nvPr/>
        </p:nvSpPr>
        <p:spPr bwMode="auto">
          <a:xfrm>
            <a:off x="8229600" y="6400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565253" name="Rectangle 5"/>
          <p:cNvSpPr>
            <a:spLocks noChangeArrowheads="1"/>
          </p:cNvSpPr>
          <p:nvPr/>
        </p:nvSpPr>
        <p:spPr bwMode="auto">
          <a:xfrm>
            <a:off x="76200" y="990600"/>
            <a:ext cx="86106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The term </a:t>
            </a:r>
            <a:r>
              <a:rPr lang="en-US" sz="28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telecommunication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means communication at a distance. The word </a:t>
            </a:r>
            <a:r>
              <a:rPr lang="en-US" sz="28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data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refers to information presented in whatever form is agreed upon by the parties creating and using the data. </a:t>
            </a:r>
            <a:r>
              <a:rPr lang="en-US" sz="28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Data communications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are the exchange of data between two devices via some form of transmission medium such as a wire cable. </a:t>
            </a:r>
          </a:p>
        </p:txBody>
      </p:sp>
      <p:sp>
        <p:nvSpPr>
          <p:cNvPr id="565279" name="Rectangle 31"/>
          <p:cNvSpPr>
            <a:spLocks noChangeArrowheads="1"/>
          </p:cNvSpPr>
          <p:nvPr/>
        </p:nvSpPr>
        <p:spPr bwMode="auto">
          <a:xfrm>
            <a:off x="228600" y="5048250"/>
            <a:ext cx="5715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17000"/>
              <a:buFont typeface="Wingdings" pitchFamily="2" charset="2"/>
              <a:buNone/>
            </a:pPr>
            <a:r>
              <a:rPr lang="fr-FR" sz="2400">
                <a:solidFill>
                  <a:srgbClr val="0033CC"/>
                </a:solidFill>
                <a:latin typeface="Times New Roman" pitchFamily="18" charset="0"/>
              </a:rPr>
              <a:t>Components</a:t>
            </a:r>
          </a:p>
          <a:p>
            <a:pPr>
              <a:buClr>
                <a:schemeClr val="folHlink"/>
              </a:buClr>
              <a:buSzPct val="117000"/>
              <a:buFont typeface="Wingdings" pitchFamily="2" charset="2"/>
              <a:buNone/>
            </a:pPr>
            <a:r>
              <a:rPr lang="fr-FR" sz="2400">
                <a:solidFill>
                  <a:srgbClr val="0033CC"/>
                </a:solidFill>
                <a:latin typeface="Times New Roman" pitchFamily="18" charset="0"/>
              </a:rPr>
              <a:t>Data Representation</a:t>
            </a:r>
            <a:br>
              <a:rPr lang="fr-FR" sz="2400">
                <a:solidFill>
                  <a:srgbClr val="0033CC"/>
                </a:solidFill>
                <a:latin typeface="Times New Roman" pitchFamily="18" charset="0"/>
              </a:rPr>
            </a:br>
            <a:r>
              <a:rPr lang="en-US" sz="2400">
                <a:solidFill>
                  <a:srgbClr val="0033CC"/>
                </a:solidFill>
                <a:latin typeface="Times New Roman" pitchFamily="18" charset="0"/>
              </a:rPr>
              <a:t>Data Flow</a:t>
            </a:r>
          </a:p>
        </p:txBody>
      </p:sp>
      <p:sp>
        <p:nvSpPr>
          <p:cNvPr id="565280" name="Text Box 32"/>
          <p:cNvSpPr txBox="1">
            <a:spLocks noChangeArrowheads="1"/>
          </p:cNvSpPr>
          <p:nvPr/>
        </p:nvSpPr>
        <p:spPr bwMode="auto">
          <a:xfrm>
            <a:off x="241300" y="4572000"/>
            <a:ext cx="4862513" cy="5191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Topics discussed in this section: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E4AD1A7C-6B3A-4E88-AF17-254C53AA252E}" type="slidenum">
              <a:rPr lang="en-US"/>
              <a:pPr/>
              <a:t>3</a:t>
            </a:fld>
            <a:endParaRPr lang="en-US"/>
          </a:p>
        </p:txBody>
      </p:sp>
      <p:sp>
        <p:nvSpPr>
          <p:cNvPr id="861186" name="Line 2"/>
          <p:cNvSpPr>
            <a:spLocks noChangeShapeType="1"/>
          </p:cNvSpPr>
          <p:nvPr/>
        </p:nvSpPr>
        <p:spPr bwMode="auto">
          <a:xfrm>
            <a:off x="152400" y="152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1187" name="Line 3"/>
          <p:cNvSpPr>
            <a:spLocks noChangeShapeType="1"/>
          </p:cNvSpPr>
          <p:nvPr/>
        </p:nvSpPr>
        <p:spPr bwMode="auto">
          <a:xfrm>
            <a:off x="152400" y="9906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1188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592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1.1  </a:t>
            </a:r>
            <a:r>
              <a:rPr lang="en-US" sz="2000" i="1">
                <a:latin typeface="Times New Roman" pitchFamily="18" charset="0"/>
              </a:rPr>
              <a:t>Five components of data communication</a:t>
            </a:r>
          </a:p>
        </p:txBody>
      </p:sp>
      <p:sp>
        <p:nvSpPr>
          <p:cNvPr id="861189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6119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8" y="2593975"/>
            <a:ext cx="7065962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F9F4FBCD-551E-459D-9239-FA82EFAEBBF9}" type="slidenum">
              <a:rPr lang="en-US"/>
              <a:pPr/>
              <a:t>4</a:t>
            </a:fld>
            <a:endParaRPr lang="en-US"/>
          </a:p>
        </p:txBody>
      </p:sp>
      <p:sp>
        <p:nvSpPr>
          <p:cNvPr id="862210" name="Line 2"/>
          <p:cNvSpPr>
            <a:spLocks noChangeShapeType="1"/>
          </p:cNvSpPr>
          <p:nvPr/>
        </p:nvSpPr>
        <p:spPr bwMode="auto">
          <a:xfrm>
            <a:off x="152400" y="152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2211" name="Line 3"/>
          <p:cNvSpPr>
            <a:spLocks noChangeShapeType="1"/>
          </p:cNvSpPr>
          <p:nvPr/>
        </p:nvSpPr>
        <p:spPr bwMode="auto">
          <a:xfrm>
            <a:off x="152400" y="9906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2212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6789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1.2  </a:t>
            </a:r>
            <a:r>
              <a:rPr lang="en-US" sz="2000" i="1">
                <a:latin typeface="Times New Roman" pitchFamily="18" charset="0"/>
              </a:rPr>
              <a:t>Data flow (simplex, half-duplex, and full-duplex)</a:t>
            </a:r>
          </a:p>
        </p:txBody>
      </p:sp>
      <p:sp>
        <p:nvSpPr>
          <p:cNvPr id="862213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6221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171575"/>
            <a:ext cx="64897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8CDCA7EF-7605-4866-887E-12AC67701C29}" type="slidenum">
              <a:rPr lang="en-US"/>
              <a:pPr/>
              <a:t>5</a:t>
            </a:fld>
            <a:endParaRPr lang="en-US"/>
          </a:p>
        </p:txBody>
      </p:sp>
      <p:sp>
        <p:nvSpPr>
          <p:cNvPr id="858114" name="Rectangle 2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58115" name="Text Box 3"/>
          <p:cNvSpPr txBox="1">
            <a:spLocks noChangeArrowheads="1"/>
          </p:cNvSpPr>
          <p:nvPr/>
        </p:nvSpPr>
        <p:spPr bwMode="auto">
          <a:xfrm>
            <a:off x="228600" y="152400"/>
            <a:ext cx="3424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Times" pitchFamily="18" charset="0"/>
              </a:rPr>
              <a:t>1-2   NETWORKS</a:t>
            </a:r>
          </a:p>
        </p:txBody>
      </p:sp>
      <p:sp>
        <p:nvSpPr>
          <p:cNvPr id="858116" name="Text Box 4"/>
          <p:cNvSpPr txBox="1">
            <a:spLocks noChangeArrowheads="1"/>
          </p:cNvSpPr>
          <p:nvPr/>
        </p:nvSpPr>
        <p:spPr bwMode="auto">
          <a:xfrm>
            <a:off x="8229600" y="6400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858118" name="Rectangle 6"/>
          <p:cNvSpPr>
            <a:spLocks noChangeArrowheads="1"/>
          </p:cNvSpPr>
          <p:nvPr/>
        </p:nvSpPr>
        <p:spPr bwMode="auto">
          <a:xfrm>
            <a:off x="76200" y="1143000"/>
            <a:ext cx="86106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 </a:t>
            </a:r>
            <a:r>
              <a:rPr lang="en-US" sz="28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network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is a set of devices (often referred to as </a:t>
            </a:r>
            <a:r>
              <a:rPr lang="en-US" sz="28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nodes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 connected by communication </a:t>
            </a:r>
            <a:r>
              <a:rPr lang="en-US" sz="2800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links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 A node can be a computer, printer, or any other device capable of sending and/or receiving data generated by other nodes on the network.</a:t>
            </a:r>
          </a:p>
        </p:txBody>
      </p:sp>
      <p:sp>
        <p:nvSpPr>
          <p:cNvPr id="858119" name="Rectangle 7"/>
          <p:cNvSpPr>
            <a:spLocks noChangeArrowheads="1"/>
          </p:cNvSpPr>
          <p:nvPr/>
        </p:nvSpPr>
        <p:spPr bwMode="auto">
          <a:xfrm>
            <a:off x="228600" y="4057650"/>
            <a:ext cx="6477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tx1"/>
              </a:buClr>
              <a:buSzPct val="117000"/>
              <a:buFont typeface="Wingdings" pitchFamily="2" charset="2"/>
              <a:buNone/>
            </a:pPr>
            <a:r>
              <a:rPr lang="fr-FR" sz="2400">
                <a:solidFill>
                  <a:srgbClr val="0033CC"/>
                </a:solidFill>
                <a:latin typeface="Times New Roman" pitchFamily="18" charset="0"/>
              </a:rPr>
              <a:t>Distributed Processing</a:t>
            </a:r>
          </a:p>
          <a:p>
            <a:pPr>
              <a:buClr>
                <a:schemeClr val="folHlink"/>
              </a:buClr>
              <a:buSzPct val="117000"/>
              <a:buFont typeface="Wingdings" pitchFamily="2" charset="2"/>
              <a:buNone/>
            </a:pPr>
            <a:r>
              <a:rPr lang="fr-FR" sz="2400">
                <a:solidFill>
                  <a:srgbClr val="0033CC"/>
                </a:solidFill>
                <a:latin typeface="Times New Roman" pitchFamily="18" charset="0"/>
              </a:rPr>
              <a:t>Network Criteria</a:t>
            </a:r>
            <a:br>
              <a:rPr lang="fr-FR" sz="2400">
                <a:solidFill>
                  <a:srgbClr val="0033CC"/>
                </a:solidFill>
                <a:latin typeface="Times New Roman" pitchFamily="18" charset="0"/>
              </a:rPr>
            </a:br>
            <a:r>
              <a:rPr lang="en-US" sz="2400">
                <a:solidFill>
                  <a:srgbClr val="0033CC"/>
                </a:solidFill>
                <a:latin typeface="Times New Roman" pitchFamily="18" charset="0"/>
              </a:rPr>
              <a:t>Physical Structures</a:t>
            </a:r>
            <a:br>
              <a:rPr lang="en-US" sz="2400">
                <a:solidFill>
                  <a:srgbClr val="0033CC"/>
                </a:solidFill>
                <a:latin typeface="Times New Roman" pitchFamily="18" charset="0"/>
              </a:rPr>
            </a:br>
            <a:r>
              <a:rPr lang="en-US" sz="2400">
                <a:solidFill>
                  <a:srgbClr val="0033CC"/>
                </a:solidFill>
                <a:latin typeface="Times New Roman" pitchFamily="18" charset="0"/>
              </a:rPr>
              <a:t>Network Models</a:t>
            </a:r>
            <a:br>
              <a:rPr lang="en-US" sz="2400">
                <a:solidFill>
                  <a:srgbClr val="0033CC"/>
                </a:solidFill>
                <a:latin typeface="Times New Roman" pitchFamily="18" charset="0"/>
              </a:rPr>
            </a:br>
            <a:r>
              <a:rPr lang="en-US" sz="2400">
                <a:solidFill>
                  <a:srgbClr val="0033CC"/>
                </a:solidFill>
                <a:latin typeface="Times New Roman" pitchFamily="18" charset="0"/>
              </a:rPr>
              <a:t>Categories of Networks</a:t>
            </a:r>
            <a:br>
              <a:rPr lang="en-US" sz="2400">
                <a:solidFill>
                  <a:srgbClr val="0033CC"/>
                </a:solidFill>
                <a:latin typeface="Times New Roman" pitchFamily="18" charset="0"/>
              </a:rPr>
            </a:br>
            <a:r>
              <a:rPr lang="en-US" sz="2400">
                <a:solidFill>
                  <a:srgbClr val="0033CC"/>
                </a:solidFill>
                <a:latin typeface="Times New Roman" pitchFamily="18" charset="0"/>
              </a:rPr>
              <a:t>Interconnection of Networks: Internetwork</a:t>
            </a:r>
          </a:p>
        </p:txBody>
      </p:sp>
      <p:sp>
        <p:nvSpPr>
          <p:cNvPr id="858120" name="Text Box 8"/>
          <p:cNvSpPr txBox="1">
            <a:spLocks noChangeArrowheads="1"/>
          </p:cNvSpPr>
          <p:nvPr/>
        </p:nvSpPr>
        <p:spPr bwMode="auto">
          <a:xfrm>
            <a:off x="241300" y="3581400"/>
            <a:ext cx="4862513" cy="51911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Topics discussed in this section: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DB791729-28F8-4960-8B5E-67C5A603E8CF}" type="slidenum">
              <a:rPr lang="en-US"/>
              <a:pPr/>
              <a:t>6</a:t>
            </a:fld>
            <a:endParaRPr lang="en-US"/>
          </a:p>
        </p:txBody>
      </p:sp>
      <p:sp>
        <p:nvSpPr>
          <p:cNvPr id="863234" name="Line 2"/>
          <p:cNvSpPr>
            <a:spLocks noChangeShapeType="1"/>
          </p:cNvSpPr>
          <p:nvPr/>
        </p:nvSpPr>
        <p:spPr bwMode="auto">
          <a:xfrm>
            <a:off x="152400" y="2286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3235" name="Line 3"/>
          <p:cNvSpPr>
            <a:spLocks noChangeShapeType="1"/>
          </p:cNvSpPr>
          <p:nvPr/>
        </p:nvSpPr>
        <p:spPr bwMode="auto">
          <a:xfrm>
            <a:off x="152400" y="10668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3236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7042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1.3  </a:t>
            </a:r>
            <a:r>
              <a:rPr lang="en-US" sz="2000" i="1">
                <a:latin typeface="Times New Roman" pitchFamily="18" charset="0"/>
              </a:rPr>
              <a:t>Types of connections: point-to-point and multipoint</a:t>
            </a:r>
          </a:p>
        </p:txBody>
      </p:sp>
      <p:sp>
        <p:nvSpPr>
          <p:cNvPr id="863237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6323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0763" y="1717675"/>
            <a:ext cx="6827837" cy="399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D78E2952-5F9C-459E-8240-B9B254CE5A93}" type="slidenum">
              <a:rPr lang="en-US"/>
              <a:pPr/>
              <a:t>7</a:t>
            </a:fld>
            <a:endParaRPr lang="en-US"/>
          </a:p>
        </p:txBody>
      </p:sp>
      <p:sp>
        <p:nvSpPr>
          <p:cNvPr id="864258" name="Line 2"/>
          <p:cNvSpPr>
            <a:spLocks noChangeShapeType="1"/>
          </p:cNvSpPr>
          <p:nvPr/>
        </p:nvSpPr>
        <p:spPr bwMode="auto">
          <a:xfrm>
            <a:off x="152400" y="152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4259" name="Line 3"/>
          <p:cNvSpPr>
            <a:spLocks noChangeShapeType="1"/>
          </p:cNvSpPr>
          <p:nvPr/>
        </p:nvSpPr>
        <p:spPr bwMode="auto">
          <a:xfrm>
            <a:off x="152400" y="9906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4260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399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1.4  </a:t>
            </a:r>
            <a:r>
              <a:rPr lang="en-US" sz="2000" i="1">
                <a:latin typeface="Times New Roman" pitchFamily="18" charset="0"/>
              </a:rPr>
              <a:t>Categories of topology</a:t>
            </a:r>
          </a:p>
        </p:txBody>
      </p:sp>
      <p:sp>
        <p:nvSpPr>
          <p:cNvPr id="864261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6426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4113" y="2317750"/>
            <a:ext cx="6389687" cy="217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DDA27F91-D44E-4C12-B8E4-07ED25CEE9A9}" type="slidenum">
              <a:rPr lang="en-US"/>
              <a:pPr/>
              <a:t>8</a:t>
            </a:fld>
            <a:endParaRPr lang="en-US"/>
          </a:p>
        </p:txBody>
      </p:sp>
      <p:sp>
        <p:nvSpPr>
          <p:cNvPr id="865282" name="Line 2"/>
          <p:cNvSpPr>
            <a:spLocks noChangeShapeType="1"/>
          </p:cNvSpPr>
          <p:nvPr/>
        </p:nvSpPr>
        <p:spPr bwMode="auto">
          <a:xfrm>
            <a:off x="152400" y="152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5283" name="Line 3"/>
          <p:cNvSpPr>
            <a:spLocks noChangeShapeType="1"/>
          </p:cNvSpPr>
          <p:nvPr/>
        </p:nvSpPr>
        <p:spPr bwMode="auto">
          <a:xfrm>
            <a:off x="152400" y="9906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5284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6472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1.5  </a:t>
            </a:r>
            <a:r>
              <a:rPr lang="en-US" sz="2000" i="1">
                <a:latin typeface="Times New Roman" pitchFamily="18" charset="0"/>
              </a:rPr>
              <a:t>A fully connected mesh topology (five devices)</a:t>
            </a:r>
          </a:p>
        </p:txBody>
      </p:sp>
      <p:sp>
        <p:nvSpPr>
          <p:cNvPr id="865285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6528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7225" y="1652588"/>
            <a:ext cx="4854575" cy="36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1.</a:t>
            </a:r>
            <a:fld id="{5E042520-C263-4BFA-8734-BBBF5FF18F6D}" type="slidenum">
              <a:rPr lang="en-US"/>
              <a:pPr/>
              <a:t>9</a:t>
            </a:fld>
            <a:endParaRPr lang="en-US"/>
          </a:p>
        </p:txBody>
      </p:sp>
      <p:sp>
        <p:nvSpPr>
          <p:cNvPr id="866306" name="Line 2"/>
          <p:cNvSpPr>
            <a:spLocks noChangeShapeType="1"/>
          </p:cNvSpPr>
          <p:nvPr/>
        </p:nvSpPr>
        <p:spPr bwMode="auto">
          <a:xfrm>
            <a:off x="152400" y="152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6307" name="Line 3"/>
          <p:cNvSpPr>
            <a:spLocks noChangeShapeType="1"/>
          </p:cNvSpPr>
          <p:nvPr/>
        </p:nvSpPr>
        <p:spPr bwMode="auto">
          <a:xfrm>
            <a:off x="152400" y="990600"/>
            <a:ext cx="8763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6308" name="Text Box 4"/>
          <p:cNvSpPr txBox="1">
            <a:spLocks noChangeArrowheads="1"/>
          </p:cNvSpPr>
          <p:nvPr/>
        </p:nvSpPr>
        <p:spPr bwMode="auto">
          <a:xfrm>
            <a:off x="304800" y="381000"/>
            <a:ext cx="5832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  <a:latin typeface="Times New Roman" pitchFamily="18" charset="0"/>
              </a:rPr>
              <a:t>Figure 1.6  </a:t>
            </a:r>
            <a:r>
              <a:rPr lang="en-US" sz="2000" i="1">
                <a:latin typeface="Times New Roman" pitchFamily="18" charset="0"/>
              </a:rPr>
              <a:t>A star topology connecting four stations</a:t>
            </a:r>
          </a:p>
        </p:txBody>
      </p:sp>
      <p:sp>
        <p:nvSpPr>
          <p:cNvPr id="866309" name="Line 5"/>
          <p:cNvSpPr>
            <a:spLocks noChangeShapeType="1"/>
          </p:cNvSpPr>
          <p:nvPr/>
        </p:nvSpPr>
        <p:spPr bwMode="auto">
          <a:xfrm>
            <a:off x="152400" y="6248400"/>
            <a:ext cx="87630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86631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2100" y="1881188"/>
            <a:ext cx="5905500" cy="314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2601</TotalTime>
  <Words>439</Words>
  <Application>Microsoft Office PowerPoint</Application>
  <PresentationFormat>On-screen Show (4:3)</PresentationFormat>
  <Paragraphs>73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Times New Roman</vt:lpstr>
      <vt:lpstr>Tahoma</vt:lpstr>
      <vt:lpstr>Wingdings</vt:lpstr>
      <vt:lpstr>Arial</vt:lpstr>
      <vt:lpstr>McGrawHill-Italic</vt:lpstr>
      <vt:lpstr>Times</vt:lpstr>
      <vt:lpstr>Blends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dell</cp:lastModifiedBy>
  <cp:revision>160</cp:revision>
  <dcterms:created xsi:type="dcterms:W3CDTF">2000-01-15T04:50:39Z</dcterms:created>
  <dcterms:modified xsi:type="dcterms:W3CDTF">2020-03-22T18:58:45Z</dcterms:modified>
</cp:coreProperties>
</file>