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Package and Libraries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1"/>
            <a:ext cx="7772400" cy="2152650"/>
          </a:xfrm>
        </p:spPr>
        <p:txBody>
          <a:bodyPr/>
          <a:lstStyle/>
          <a:p>
            <a:r>
              <a:rPr lang="en-US" dirty="0" smtClean="0"/>
              <a:t>Thank 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5800" y="4191000"/>
            <a:ext cx="3276600" cy="14478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 smtClean="0"/>
              <a:t>POONAM</a:t>
            </a:r>
          </a:p>
          <a:p>
            <a:pPr algn="l"/>
            <a:r>
              <a:rPr lang="en-US" dirty="0" smtClean="0"/>
              <a:t>(</a:t>
            </a:r>
            <a:r>
              <a:rPr lang="en-US" dirty="0" err="1" smtClean="0"/>
              <a:t>Astt</a:t>
            </a:r>
            <a:r>
              <a:rPr lang="en-US" dirty="0" smtClean="0"/>
              <a:t>. Prof. in ECE dept.)</a:t>
            </a:r>
          </a:p>
          <a:p>
            <a:pPr algn="l"/>
            <a:r>
              <a:rPr lang="en-US" dirty="0" smtClean="0"/>
              <a:t>CDLSIET,P.MOTA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Packages Declaration 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0"/>
            <a:ext cx="3171825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352800" y="1295400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Collection of definitions of constants, data types, components, and subprograms. 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 </a:t>
            </a:r>
            <a:r>
              <a:rPr lang="en-US" dirty="0" smtClean="0"/>
              <a:t>package serves as a central repository for frequently used utilities, such as component declarations. 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</a:t>
            </a:r>
            <a:r>
              <a:rPr lang="en-US" dirty="0" smtClean="0"/>
              <a:t>declarations may then be reused by any VHDL model by simply accessing the package. </a:t>
            </a:r>
          </a:p>
          <a:p>
            <a:pPr>
              <a:buFont typeface="Arial" pitchFamily="34" charset="0"/>
              <a:buChar char="•"/>
            </a:pPr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use </a:t>
            </a:r>
            <a:r>
              <a:rPr lang="en-US" b="1" dirty="0" err="1" smtClean="0">
                <a:solidFill>
                  <a:srgbClr val="FF0000"/>
                </a:solidFill>
              </a:rPr>
              <a:t>WORK.PROJECT_PACK.all</a:t>
            </a:r>
            <a:r>
              <a:rPr lang="en-US" b="1" dirty="0" smtClean="0">
                <a:solidFill>
                  <a:srgbClr val="FF0000"/>
                </a:solidFill>
              </a:rPr>
              <a:t>; 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architecture accesses the component </a:t>
            </a:r>
          </a:p>
          <a:p>
            <a:r>
              <a:rPr lang="en-US" dirty="0" smtClean="0"/>
              <a:t>declarations </a:t>
            </a:r>
            <a:r>
              <a:rPr lang="en-US" dirty="0" smtClean="0"/>
              <a:t>in the </a:t>
            </a:r>
            <a:r>
              <a:rPr lang="en-US" dirty="0" err="1" smtClean="0"/>
              <a:t>package”PROJECT_PACK</a:t>
            </a:r>
            <a:r>
              <a:rPr lang="en-US" dirty="0" smtClean="0"/>
              <a:t>" </a:t>
            </a:r>
            <a:r>
              <a:rPr lang="en-US" dirty="0" smtClean="0"/>
              <a:t>      located </a:t>
            </a:r>
            <a:r>
              <a:rPr lang="en-US" dirty="0" smtClean="0"/>
              <a:t>in the library WORK </a:t>
            </a:r>
            <a:r>
              <a:rPr lang="en-US" dirty="0" smtClean="0"/>
              <a:t>   via </a:t>
            </a:r>
            <a:r>
              <a:rPr lang="en-US" dirty="0" smtClean="0"/>
              <a:t>the use clause. </a:t>
            </a:r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 smtClean="0"/>
              <a:t>clause placed just before the </a:t>
            </a:r>
            <a:r>
              <a:rPr lang="en-US" dirty="0" smtClean="0"/>
              <a:t>     architecture </a:t>
            </a:r>
            <a:r>
              <a:rPr lang="en-US" dirty="0" smtClean="0"/>
              <a:t>body statement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Example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package</a:t>
            </a:r>
            <a:r>
              <a:rPr lang="en-US" dirty="0" smtClean="0"/>
              <a:t> EXAMPLE_PACK is </a:t>
            </a:r>
          </a:p>
          <a:p>
            <a:pPr>
              <a:buNone/>
            </a:pPr>
            <a:r>
              <a:rPr lang="nb-NO" dirty="0" smtClean="0"/>
              <a:t>      type </a:t>
            </a:r>
            <a:r>
              <a:rPr lang="nb-NO" dirty="0" smtClean="0"/>
              <a:t>SUMMER is (JUN, JUL, AUG); </a:t>
            </a:r>
          </a:p>
          <a:p>
            <a:pPr>
              <a:buNone/>
            </a:pPr>
            <a:r>
              <a:rPr lang="en-US" dirty="0" smtClean="0"/>
              <a:t>      component </a:t>
            </a:r>
            <a:r>
              <a:rPr lang="en-US" dirty="0" smtClean="0"/>
              <a:t>D_FLIP_FLOP </a:t>
            </a:r>
          </a:p>
          <a:p>
            <a:pPr>
              <a:buNone/>
            </a:pPr>
            <a:r>
              <a:rPr lang="en-US" dirty="0" smtClean="0"/>
              <a:t>                    port </a:t>
            </a:r>
            <a:r>
              <a:rPr lang="en-US" dirty="0" smtClean="0"/>
              <a:t>( D, CK : in BIT; </a:t>
            </a:r>
          </a:p>
          <a:p>
            <a:pPr>
              <a:buNone/>
            </a:pPr>
            <a:r>
              <a:rPr lang="en-US" dirty="0" smtClean="0"/>
              <a:t>                               Q</a:t>
            </a:r>
            <a:r>
              <a:rPr lang="en-US" dirty="0" smtClean="0"/>
              <a:t>, QBAR : out BIT); </a:t>
            </a:r>
          </a:p>
          <a:p>
            <a:pPr>
              <a:buNone/>
            </a:pPr>
            <a:r>
              <a:rPr lang="en-US" dirty="0" smtClean="0"/>
              <a:t>      end </a:t>
            </a:r>
            <a:r>
              <a:rPr lang="en-US" dirty="0" smtClean="0"/>
              <a:t>component; </a:t>
            </a:r>
          </a:p>
          <a:p>
            <a:pPr>
              <a:buNone/>
            </a:pPr>
            <a:r>
              <a:rPr lang="en-US" dirty="0" smtClean="0"/>
              <a:t>      constant </a:t>
            </a:r>
            <a:r>
              <a:rPr lang="en-US" dirty="0" smtClean="0"/>
              <a:t>PIN2PIN_DELAY : TIME := 125ns; </a:t>
            </a:r>
          </a:p>
          <a:p>
            <a:pPr>
              <a:buNone/>
            </a:pPr>
            <a:r>
              <a:rPr lang="en-US" dirty="0" smtClean="0"/>
              <a:t>      function </a:t>
            </a:r>
            <a:r>
              <a:rPr lang="en-US" dirty="0" smtClean="0"/>
              <a:t>INT2BIT_VEC (INT_VALUE : INTEGER) </a:t>
            </a:r>
          </a:p>
          <a:p>
            <a:pPr>
              <a:buNone/>
            </a:pPr>
            <a:r>
              <a:rPr lang="en-US" dirty="0" smtClean="0"/>
              <a:t>      return </a:t>
            </a:r>
            <a:r>
              <a:rPr lang="en-US" dirty="0" smtClean="0"/>
              <a:t>BIT_VECTOR; </a:t>
            </a:r>
          </a:p>
          <a:p>
            <a:pPr>
              <a:buNone/>
            </a:pPr>
            <a:r>
              <a:rPr lang="en-US" dirty="0" smtClean="0"/>
              <a:t>end </a:t>
            </a:r>
            <a:r>
              <a:rPr lang="en-US" dirty="0" smtClean="0"/>
              <a:t>EXAMPLE_PACK;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library DESIGN_LIB</a:t>
            </a:r>
            <a:r>
              <a:rPr lang="en-US" dirty="0" smtClean="0"/>
              <a:t>;                                          </a:t>
            </a:r>
            <a:r>
              <a:rPr lang="en-US" dirty="0" smtClean="0"/>
              <a:t>-- library clause </a:t>
            </a:r>
          </a:p>
          <a:p>
            <a:pPr>
              <a:buNone/>
            </a:pPr>
            <a:r>
              <a:rPr lang="en-US" dirty="0" smtClean="0"/>
              <a:t>use </a:t>
            </a:r>
            <a:r>
              <a:rPr lang="en-US" dirty="0" err="1" smtClean="0"/>
              <a:t>DESIGN_LIB.EXAMPLE_PACK.all</a:t>
            </a:r>
            <a:r>
              <a:rPr lang="en-US" dirty="0" smtClean="0"/>
              <a:t>;             </a:t>
            </a:r>
            <a:r>
              <a:rPr lang="en-US" dirty="0" smtClean="0"/>
              <a:t>-- use clause </a:t>
            </a:r>
          </a:p>
          <a:p>
            <a:pPr>
              <a:buNone/>
            </a:pPr>
            <a:r>
              <a:rPr lang="en-US" dirty="0" smtClean="0"/>
              <a:t>entity EXAM is ...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Package Body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sz="2200" b="1" dirty="0" smtClean="0"/>
              <a:t>Package </a:t>
            </a:r>
            <a:r>
              <a:rPr lang="en-US" sz="2200" b="1" dirty="0" smtClean="0"/>
              <a:t>body is used to store the definitions of functions and procedures that were declared in the corresponding package declaration. </a:t>
            </a:r>
          </a:p>
          <a:p>
            <a:r>
              <a:rPr lang="en-US" sz="2200" b="1" dirty="0" smtClean="0"/>
              <a:t>A </a:t>
            </a:r>
            <a:r>
              <a:rPr lang="en-US" sz="2200" b="1" dirty="0" smtClean="0"/>
              <a:t>package body is always associated with a package declaration </a:t>
            </a:r>
            <a:endParaRPr lang="en-US" sz="2200" b="1" dirty="0" smtClean="0"/>
          </a:p>
          <a:p>
            <a:pPr>
              <a:buNone/>
            </a:pPr>
            <a:r>
              <a:rPr lang="en-US" sz="2800" b="1" dirty="0" smtClean="0"/>
              <a:t>Example</a:t>
            </a:r>
            <a:endParaRPr lang="en-US" sz="2800" b="1" dirty="0" smtClean="0"/>
          </a:p>
          <a:p>
            <a:pPr>
              <a:buNone/>
            </a:pPr>
            <a:r>
              <a:rPr lang="en-US" sz="2100" dirty="0" smtClean="0"/>
              <a:t>package body EXAMPLE_PACK is </a:t>
            </a:r>
          </a:p>
          <a:p>
            <a:pPr>
              <a:buNone/>
            </a:pPr>
            <a:r>
              <a:rPr lang="en-US" sz="2100" dirty="0" smtClean="0"/>
              <a:t>                 function </a:t>
            </a:r>
            <a:r>
              <a:rPr lang="en-US" sz="2100" dirty="0" smtClean="0"/>
              <a:t>INT2BIT_VEC (INT_VALUE: INTEGER) </a:t>
            </a:r>
          </a:p>
          <a:p>
            <a:pPr>
              <a:buNone/>
            </a:pPr>
            <a:r>
              <a:rPr lang="en-US" sz="2100" dirty="0" smtClean="0"/>
              <a:t>                         return </a:t>
            </a:r>
            <a:r>
              <a:rPr lang="en-US" sz="2100" dirty="0" smtClean="0"/>
              <a:t>BIT_VECTOR is </a:t>
            </a:r>
          </a:p>
          <a:p>
            <a:pPr>
              <a:buNone/>
            </a:pPr>
            <a:r>
              <a:rPr lang="en-US" sz="2100" dirty="0" smtClean="0"/>
              <a:t>begin </a:t>
            </a:r>
          </a:p>
          <a:p>
            <a:pPr>
              <a:buNone/>
            </a:pPr>
            <a:r>
              <a:rPr lang="en-US" sz="2100" dirty="0" smtClean="0"/>
              <a:t>                                                      -- </a:t>
            </a:r>
            <a:r>
              <a:rPr lang="en-US" sz="2100" dirty="0" smtClean="0"/>
              <a:t>behavior of function described here </a:t>
            </a:r>
          </a:p>
          <a:p>
            <a:pPr>
              <a:buNone/>
            </a:pPr>
            <a:r>
              <a:rPr lang="en-US" sz="2100" dirty="0" smtClean="0"/>
              <a:t>end INT2BIT_VEC; </a:t>
            </a:r>
          </a:p>
          <a:p>
            <a:pPr>
              <a:buNone/>
            </a:pPr>
            <a:r>
              <a:rPr lang="en-US" sz="2100" dirty="0" smtClean="0"/>
              <a:t>end EXAMPLE_PACK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Example of Package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package LOGIC_OPS is                                             -- package </a:t>
            </a:r>
          </a:p>
          <a:p>
            <a:pPr>
              <a:buNone/>
            </a:pPr>
            <a:r>
              <a:rPr lang="en-US" dirty="0" smtClean="0"/>
              <a:t>                                                       -- </a:t>
            </a:r>
            <a:r>
              <a:rPr lang="en-US" dirty="0" smtClean="0"/>
              <a:t>Declare logic operators </a:t>
            </a:r>
          </a:p>
          <a:p>
            <a:pPr>
              <a:buNone/>
            </a:pPr>
            <a:r>
              <a:rPr lang="en-US" dirty="0" smtClean="0"/>
              <a:t>component </a:t>
            </a:r>
            <a:r>
              <a:rPr lang="en-US" dirty="0" smtClean="0"/>
              <a:t>AND2_OP </a:t>
            </a:r>
          </a:p>
          <a:p>
            <a:pPr>
              <a:buNone/>
            </a:pPr>
            <a:r>
              <a:rPr lang="en-US" dirty="0" smtClean="0"/>
              <a:t>            port </a:t>
            </a:r>
            <a:r>
              <a:rPr lang="en-US" dirty="0" smtClean="0"/>
              <a:t>(A, B : in BIT; </a:t>
            </a:r>
          </a:p>
          <a:p>
            <a:pPr>
              <a:buNone/>
            </a:pPr>
            <a:r>
              <a:rPr lang="en-US" dirty="0" smtClean="0"/>
              <a:t>                      Z </a:t>
            </a:r>
            <a:r>
              <a:rPr lang="en-US" dirty="0" smtClean="0"/>
              <a:t>: out BIT); </a:t>
            </a:r>
          </a:p>
          <a:p>
            <a:pPr>
              <a:buNone/>
            </a:pPr>
            <a:r>
              <a:rPr lang="en-US" dirty="0" smtClean="0"/>
              <a:t>end component; </a:t>
            </a:r>
          </a:p>
          <a:p>
            <a:pPr>
              <a:buNone/>
            </a:pPr>
            <a:r>
              <a:rPr lang="en-US" dirty="0" smtClean="0"/>
              <a:t>component OR3_OP </a:t>
            </a:r>
          </a:p>
          <a:p>
            <a:pPr>
              <a:buNone/>
            </a:pPr>
            <a:r>
              <a:rPr lang="en-US" dirty="0" smtClean="0"/>
              <a:t>             port </a:t>
            </a:r>
            <a:r>
              <a:rPr lang="en-US" dirty="0" smtClean="0"/>
              <a:t>(A, B, C : in BIT; </a:t>
            </a:r>
          </a:p>
          <a:p>
            <a:pPr>
              <a:buNone/>
            </a:pPr>
            <a:r>
              <a:rPr lang="en-US" dirty="0" smtClean="0"/>
              <a:t>                       Z </a:t>
            </a:r>
            <a:r>
              <a:rPr lang="en-US" dirty="0" smtClean="0"/>
              <a:t>: out BIT); </a:t>
            </a:r>
          </a:p>
          <a:p>
            <a:pPr>
              <a:buNone/>
            </a:pPr>
            <a:r>
              <a:rPr lang="en-US" dirty="0" smtClean="0"/>
              <a:t>end component; </a:t>
            </a:r>
          </a:p>
          <a:p>
            <a:pPr>
              <a:buNone/>
            </a:pPr>
            <a:r>
              <a:rPr lang="en-US" dirty="0" smtClean="0"/>
              <a:t>component NOT_OP </a:t>
            </a:r>
          </a:p>
          <a:p>
            <a:pPr>
              <a:buNone/>
            </a:pPr>
            <a:r>
              <a:rPr lang="en-US" dirty="0" smtClean="0"/>
              <a:t>             port </a:t>
            </a:r>
            <a:r>
              <a:rPr lang="en-US" dirty="0" smtClean="0"/>
              <a:t>(A : in BIT; </a:t>
            </a:r>
          </a:p>
          <a:p>
            <a:pPr>
              <a:buNone/>
            </a:pPr>
            <a:r>
              <a:rPr lang="en-US" dirty="0" smtClean="0"/>
              <a:t>                       A_BAR </a:t>
            </a:r>
            <a:r>
              <a:rPr lang="en-US" dirty="0" smtClean="0"/>
              <a:t>: out BIT); </a:t>
            </a:r>
          </a:p>
          <a:p>
            <a:pPr>
              <a:buNone/>
            </a:pPr>
            <a:r>
              <a:rPr lang="en-US" dirty="0" smtClean="0"/>
              <a:t>end component; </a:t>
            </a:r>
          </a:p>
          <a:p>
            <a:pPr>
              <a:buNone/>
            </a:pPr>
            <a:r>
              <a:rPr lang="en-US" dirty="0" smtClean="0"/>
              <a:t>end LOGIC_OPS;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Example of Package Usage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 smtClean="0"/>
              <a:t>-- entity declaration </a:t>
            </a:r>
          </a:p>
          <a:p>
            <a:pPr>
              <a:buNone/>
            </a:pPr>
            <a:r>
              <a:rPr lang="en-US" dirty="0" smtClean="0"/>
              <a:t>entity MAJORITY is </a:t>
            </a:r>
          </a:p>
          <a:p>
            <a:pPr>
              <a:buNone/>
            </a:pPr>
            <a:r>
              <a:rPr lang="en-US" dirty="0" smtClean="0"/>
              <a:t>           port </a:t>
            </a:r>
            <a:r>
              <a:rPr lang="en-US" dirty="0" smtClean="0"/>
              <a:t>( A_IN, B_IN, C_IN : in BIT; </a:t>
            </a:r>
          </a:p>
          <a:p>
            <a:pPr>
              <a:buNone/>
            </a:pPr>
            <a:r>
              <a:rPr lang="en-US" dirty="0" smtClean="0"/>
              <a:t>                      Z_OUT </a:t>
            </a:r>
            <a:r>
              <a:rPr lang="en-US" dirty="0" smtClean="0"/>
              <a:t>: out BIT); </a:t>
            </a:r>
          </a:p>
          <a:p>
            <a:pPr>
              <a:buNone/>
            </a:pPr>
            <a:r>
              <a:rPr lang="en-US" dirty="0" smtClean="0"/>
              <a:t>end MAJORITY; </a:t>
            </a:r>
          </a:p>
          <a:p>
            <a:pPr>
              <a:buNone/>
            </a:pPr>
            <a:r>
              <a:rPr lang="en-US" b="1" dirty="0" smtClean="0"/>
              <a:t>-- architecture description </a:t>
            </a:r>
          </a:p>
          <a:p>
            <a:pPr>
              <a:buNone/>
            </a:pPr>
            <a:r>
              <a:rPr lang="en-US" b="1" dirty="0" smtClean="0"/>
              <a:t>-- uses components from package LOGIC_OPS in library WORK </a:t>
            </a:r>
          </a:p>
          <a:p>
            <a:pPr>
              <a:buNone/>
            </a:pPr>
            <a:r>
              <a:rPr lang="en-US" dirty="0" smtClean="0"/>
              <a:t>use </a:t>
            </a:r>
            <a:r>
              <a:rPr lang="en-US" dirty="0" err="1" smtClean="0"/>
              <a:t>WORK.LOGIC_OPS.all</a:t>
            </a:r>
            <a:r>
              <a:rPr lang="en-US" b="1" dirty="0" smtClean="0"/>
              <a:t>; </a:t>
            </a:r>
          </a:p>
          <a:p>
            <a:pPr>
              <a:buNone/>
            </a:pPr>
            <a:r>
              <a:rPr lang="en-US" dirty="0" smtClean="0"/>
              <a:t>architecture STRUCTURE of MAJORITY is </a:t>
            </a:r>
          </a:p>
          <a:p>
            <a:pPr>
              <a:buNone/>
            </a:pPr>
            <a:r>
              <a:rPr lang="en-US" dirty="0" smtClean="0"/>
              <a:t>          signal </a:t>
            </a:r>
            <a:r>
              <a:rPr lang="en-US" dirty="0" smtClean="0"/>
              <a:t>INT1, INT2, INT3 : BIT; </a:t>
            </a:r>
          </a:p>
          <a:p>
            <a:pPr>
              <a:buNone/>
            </a:pPr>
            <a:r>
              <a:rPr lang="en-US" b="1" dirty="0" smtClean="0"/>
              <a:t>begin </a:t>
            </a:r>
          </a:p>
          <a:p>
            <a:pPr>
              <a:buNone/>
            </a:pPr>
            <a:r>
              <a:rPr lang="en-US" dirty="0" smtClean="0"/>
              <a:t>   A1</a:t>
            </a:r>
            <a:r>
              <a:rPr lang="en-US" dirty="0" smtClean="0"/>
              <a:t>: AND2_OP port map (A_IN, B_IN, INT1); </a:t>
            </a:r>
          </a:p>
          <a:p>
            <a:pPr>
              <a:buNone/>
            </a:pPr>
            <a:r>
              <a:rPr lang="en-US" dirty="0" smtClean="0"/>
              <a:t>   A2</a:t>
            </a:r>
            <a:r>
              <a:rPr lang="en-US" dirty="0" smtClean="0"/>
              <a:t>: AND2_OP port map (A_IN, C_IN, INT2); </a:t>
            </a:r>
          </a:p>
          <a:p>
            <a:pPr>
              <a:buNone/>
            </a:pPr>
            <a:r>
              <a:rPr lang="en-US" dirty="0" smtClean="0"/>
              <a:t>   A3</a:t>
            </a:r>
            <a:r>
              <a:rPr lang="en-US" dirty="0" smtClean="0"/>
              <a:t>: AND2_OP port map (B_IN, C_IN, INT3); </a:t>
            </a:r>
          </a:p>
          <a:p>
            <a:pPr>
              <a:buNone/>
            </a:pPr>
            <a:r>
              <a:rPr lang="en-US" dirty="0" smtClean="0"/>
              <a:t>   O1</a:t>
            </a:r>
            <a:r>
              <a:rPr lang="en-US" dirty="0" smtClean="0"/>
              <a:t>: OR3_OP port map (INT1, INT2, INT3, Z_OUT); </a:t>
            </a:r>
          </a:p>
          <a:p>
            <a:pPr>
              <a:buNone/>
            </a:pPr>
            <a:r>
              <a:rPr lang="en-US" b="1" dirty="0" smtClean="0"/>
              <a:t>end STRUCTURE;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Library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4425" y="1829594"/>
            <a:ext cx="6915150" cy="406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"/>
            <a:ext cx="8153400" cy="5745163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sz="2600" dirty="0" smtClean="0"/>
              <a:t>There </a:t>
            </a:r>
            <a:r>
              <a:rPr lang="en-US" sz="2600" dirty="0" smtClean="0"/>
              <a:t>are two reserved library names always available to designers. </a:t>
            </a:r>
          </a:p>
          <a:p>
            <a:r>
              <a:rPr lang="en-US" sz="2600" dirty="0" smtClean="0"/>
              <a:t>–WORK: Predefined library </a:t>
            </a:r>
          </a:p>
          <a:p>
            <a:r>
              <a:rPr lang="en-US" sz="2600" dirty="0" smtClean="0"/>
              <a:t>–STD: The STD contains two packages: STANDARD provides declaration for predefined types (real, integers, Boolean, etc). TEXTIO contains useful subprograms that enables to perform ASCII file manipulations </a:t>
            </a:r>
          </a:p>
          <a:p>
            <a:pPr>
              <a:buNone/>
            </a:pPr>
            <a:r>
              <a:rPr lang="en-US" sz="2600" dirty="0" smtClean="0"/>
              <a:t>              •</a:t>
            </a:r>
            <a:r>
              <a:rPr lang="en-US" sz="2600" dirty="0" smtClean="0"/>
              <a:t>library STD; -- declares STD to be a library </a:t>
            </a:r>
          </a:p>
          <a:p>
            <a:pPr>
              <a:buNone/>
            </a:pPr>
            <a:r>
              <a:rPr lang="en-US" sz="2600" dirty="0" smtClean="0"/>
              <a:t>              •</a:t>
            </a:r>
            <a:r>
              <a:rPr lang="en-US" sz="2600" dirty="0" smtClean="0"/>
              <a:t>use </a:t>
            </a:r>
            <a:r>
              <a:rPr lang="en-US" sz="2600" dirty="0" err="1" smtClean="0"/>
              <a:t>STD.STANDARD.all</a:t>
            </a:r>
            <a:r>
              <a:rPr lang="en-US" sz="2600" dirty="0" smtClean="0"/>
              <a:t>;</a:t>
            </a:r>
          </a:p>
          <a:p>
            <a:pPr>
              <a:buNone/>
            </a:pPr>
            <a:r>
              <a:rPr lang="en-US" sz="1700" dirty="0" smtClean="0"/>
              <a:t> </a:t>
            </a:r>
            <a:r>
              <a:rPr lang="en-US" sz="1700" dirty="0" smtClean="0"/>
              <a:t>                                     -- </a:t>
            </a:r>
            <a:r>
              <a:rPr lang="en-US" sz="1700" dirty="0" smtClean="0"/>
              <a:t>use all declarations </a:t>
            </a:r>
            <a:r>
              <a:rPr lang="en-US" sz="1700" dirty="0" smtClean="0"/>
              <a:t>in package</a:t>
            </a:r>
          </a:p>
          <a:p>
            <a:pPr>
              <a:buNone/>
            </a:pPr>
            <a:r>
              <a:rPr lang="en-US" sz="1700" dirty="0" smtClean="0"/>
              <a:t> </a:t>
            </a:r>
            <a:r>
              <a:rPr lang="en-US" sz="1700" dirty="0" smtClean="0"/>
              <a:t>                                     -- </a:t>
            </a:r>
            <a:r>
              <a:rPr lang="en-US" sz="1700" dirty="0" smtClean="0"/>
              <a:t>STANDARD, such as BIT, located </a:t>
            </a:r>
            <a:endParaRPr lang="en-US" sz="1700" dirty="0" smtClean="0"/>
          </a:p>
          <a:p>
            <a:pPr>
              <a:buNone/>
            </a:pPr>
            <a:r>
              <a:rPr lang="en-US" sz="1700" dirty="0" smtClean="0"/>
              <a:t> </a:t>
            </a:r>
            <a:r>
              <a:rPr lang="en-US" sz="1700" dirty="0" smtClean="0"/>
              <a:t>                                      -- </a:t>
            </a:r>
            <a:r>
              <a:rPr lang="en-US" sz="1700" dirty="0" smtClean="0"/>
              <a:t>within the library STD </a:t>
            </a:r>
          </a:p>
          <a:p>
            <a:r>
              <a:rPr lang="en-US" sz="2600" dirty="0" smtClean="0"/>
              <a:t>A </a:t>
            </a:r>
            <a:r>
              <a:rPr lang="en-US" sz="2600" dirty="0" smtClean="0"/>
              <a:t>library clause declares WORK to be a library. </a:t>
            </a:r>
            <a:endParaRPr lang="en-US" sz="2600" dirty="0" smtClean="0"/>
          </a:p>
          <a:p>
            <a:pPr>
              <a:buNone/>
            </a:pPr>
            <a:r>
              <a:rPr lang="en-US" sz="1500" dirty="0" smtClean="0"/>
              <a:t>                          </a:t>
            </a:r>
            <a:r>
              <a:rPr lang="en-US" sz="2200" b="1" dirty="0" smtClean="0"/>
              <a:t>library WORK</a:t>
            </a:r>
            <a:r>
              <a:rPr lang="en-US" sz="1500" dirty="0" smtClean="0"/>
              <a:t>; -- WORK is predefined library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r>
              <a:rPr lang="en-US" sz="2000" b="1" dirty="0" smtClean="0"/>
              <a:t>User-defined </a:t>
            </a:r>
            <a:r>
              <a:rPr lang="en-US" sz="2000" b="1" dirty="0" smtClean="0"/>
              <a:t>libraries: LOGIC_LIB </a:t>
            </a:r>
          </a:p>
          <a:p>
            <a:pPr>
              <a:buNone/>
            </a:pPr>
            <a:r>
              <a:rPr lang="en-US" sz="1800" dirty="0" smtClean="0"/>
              <a:t>                –</a:t>
            </a:r>
            <a:r>
              <a:rPr lang="en-US" sz="1800" dirty="0" smtClean="0"/>
              <a:t>Assume the LOGIC_OPS package is located in the LOGIC_LIB </a:t>
            </a:r>
            <a:r>
              <a:rPr lang="en-US" sz="1800" dirty="0" smtClean="0"/>
              <a:t>               library </a:t>
            </a:r>
            <a:r>
              <a:rPr lang="en-US" sz="1800" dirty="0" smtClean="0"/>
              <a:t>instead of WORK library</a:t>
            </a:r>
            <a:r>
              <a:rPr lang="en-US" sz="2000" b="1" dirty="0" smtClean="0"/>
              <a:t>. </a:t>
            </a:r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r>
              <a:rPr lang="en-US" sz="2000" b="1" dirty="0" smtClean="0"/>
              <a:t>library </a:t>
            </a:r>
            <a:r>
              <a:rPr lang="en-US" sz="2000" dirty="0" smtClean="0"/>
              <a:t>LOGIC_LIB; </a:t>
            </a:r>
          </a:p>
          <a:p>
            <a:pPr>
              <a:buNone/>
            </a:pPr>
            <a:r>
              <a:rPr lang="en-US" sz="2000" b="1" dirty="0" smtClean="0"/>
              <a:t>use</a:t>
            </a:r>
            <a:r>
              <a:rPr lang="en-US" sz="2000" dirty="0" smtClean="0"/>
              <a:t> </a:t>
            </a:r>
            <a:r>
              <a:rPr lang="en-US" sz="2000" dirty="0" err="1" smtClean="0"/>
              <a:t>LOGIC_LIB.LOGIC_OPS.all</a:t>
            </a:r>
            <a:r>
              <a:rPr lang="en-US" sz="2000" dirty="0" smtClean="0"/>
              <a:t>; </a:t>
            </a:r>
          </a:p>
          <a:p>
            <a:pPr>
              <a:buNone/>
            </a:pPr>
            <a:r>
              <a:rPr lang="en-US" sz="2000" b="1" dirty="0" smtClean="0"/>
              <a:t>architecture </a:t>
            </a:r>
            <a:r>
              <a:rPr lang="en-US" sz="2000" dirty="0" smtClean="0"/>
              <a:t>STRUCTURE of MAJORITY is </a:t>
            </a:r>
          </a:p>
          <a:p>
            <a:pPr>
              <a:buNone/>
            </a:pPr>
            <a:r>
              <a:rPr lang="en-US" sz="1800" dirty="0" smtClean="0"/>
              <a:t>                    -- </a:t>
            </a:r>
            <a:r>
              <a:rPr lang="en-US" sz="1800" dirty="0" smtClean="0"/>
              <a:t>use components in package LOGIC_OPS of library </a:t>
            </a:r>
            <a:r>
              <a:rPr lang="en-US" sz="1800" b="1" dirty="0" smtClean="0"/>
              <a:t>LOGIC_LIB</a:t>
            </a:r>
            <a:endParaRPr lang="en-US" sz="1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590</Words>
  <Application>Microsoft Office PowerPoint</Application>
  <PresentationFormat>On-screen Show (4:3)</PresentationFormat>
  <Paragraphs>97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Package and Libraries </vt:lpstr>
      <vt:lpstr>Packages Declaration </vt:lpstr>
      <vt:lpstr>Example</vt:lpstr>
      <vt:lpstr>Package Body</vt:lpstr>
      <vt:lpstr>Example of Package</vt:lpstr>
      <vt:lpstr>Example of Package Usage</vt:lpstr>
      <vt:lpstr>Library</vt:lpstr>
      <vt:lpstr>Slide 8</vt:lpstr>
      <vt:lpstr>Slide 9</vt:lpstr>
      <vt:lpstr>Thank 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Package and Libraries </dc:title>
  <dc:creator>user</dc:creator>
  <cp:lastModifiedBy>user</cp:lastModifiedBy>
  <cp:revision>13</cp:revision>
  <dcterms:created xsi:type="dcterms:W3CDTF">2006-08-16T00:00:00Z</dcterms:created>
  <dcterms:modified xsi:type="dcterms:W3CDTF">2020-04-01T12:55:03Z</dcterms:modified>
</cp:coreProperties>
</file>