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7" r:id="rId1"/>
  </p:sldMasterIdLst>
  <p:sldIdLst>
    <p:sldId id="256" r:id="rId2"/>
    <p:sldId id="259" r:id="rId3"/>
    <p:sldId id="257" r:id="rId4"/>
    <p:sldId id="258"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9" d="100"/>
          <a:sy n="69" d="100"/>
        </p:scale>
        <p:origin x="69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 /><Relationship Id="rId3" Type="http://schemas.openxmlformats.org/officeDocument/2006/relationships/slide" Target="slides/slide2.xml" /><Relationship Id="rId7" Type="http://schemas.openxmlformats.org/officeDocument/2006/relationships/viewProps" Target="viewProp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presProps" Target="presProps.xml" /><Relationship Id="rId5" Type="http://schemas.openxmlformats.org/officeDocument/2006/relationships/slide" Target="slides/slide4.xml" /><Relationship Id="rId4" Type="http://schemas.openxmlformats.org/officeDocument/2006/relationships/slide" Target="slides/slide3.xml" /><Relationship Id="rId9" Type="http://schemas.openxmlformats.org/officeDocument/2006/relationships/tableStyles" Target="tableStyle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F7A86D-C500-4DFF-B23F-D39B6AB4BDF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412F3A8D-60E2-49CC-BF01-05CD9892702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4DC4EA67-A594-47D7-B3C6-A95595C8C07E}"/>
              </a:ext>
            </a:extLst>
          </p:cNvPr>
          <p:cNvSpPr>
            <a:spLocks noGrp="1"/>
          </p:cNvSpPr>
          <p:nvPr>
            <p:ph type="dt" sz="half" idx="10"/>
          </p:nvPr>
        </p:nvSpPr>
        <p:spPr/>
        <p:txBody>
          <a:bodyPr/>
          <a:lstStyle/>
          <a:p>
            <a:fld id="{0BE225C5-C475-49A1-8CD2-32070B266637}" type="datetimeFigureOut">
              <a:rPr lang="en-IN" smtClean="0"/>
              <a:t>28-12-2020</a:t>
            </a:fld>
            <a:endParaRPr lang="en-IN"/>
          </a:p>
        </p:txBody>
      </p:sp>
      <p:sp>
        <p:nvSpPr>
          <p:cNvPr id="5" name="Footer Placeholder 4">
            <a:extLst>
              <a:ext uri="{FF2B5EF4-FFF2-40B4-BE49-F238E27FC236}">
                <a16:creationId xmlns:a16="http://schemas.microsoft.com/office/drawing/2014/main" id="{74F259DF-4052-4744-8791-EA921FA11EBF}"/>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51C5094C-266B-4677-8169-8C89F9DA7A4F}"/>
              </a:ext>
            </a:extLst>
          </p:cNvPr>
          <p:cNvSpPr>
            <a:spLocks noGrp="1"/>
          </p:cNvSpPr>
          <p:nvPr>
            <p:ph type="sldNum" sz="quarter" idx="12"/>
          </p:nvPr>
        </p:nvSpPr>
        <p:spPr/>
        <p:txBody>
          <a:bodyPr/>
          <a:lstStyle/>
          <a:p>
            <a:fld id="{4A35A91A-E2F2-40FE-B712-D144604EAD27}" type="slidenum">
              <a:rPr lang="en-IN" smtClean="0"/>
              <a:t>‹#›</a:t>
            </a:fld>
            <a:endParaRPr lang="en-IN"/>
          </a:p>
        </p:txBody>
      </p:sp>
    </p:spTree>
    <p:extLst>
      <p:ext uri="{BB962C8B-B14F-4D97-AF65-F5344CB8AC3E}">
        <p14:creationId xmlns:p14="http://schemas.microsoft.com/office/powerpoint/2010/main" val="28773661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6F4462-5D5F-4082-881D-E79DBC869EF4}"/>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24E3E28B-6566-4F0C-8E15-EFC8DE22483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29BFCBD6-F85E-42C4-8C22-25B40D4ECF58}"/>
              </a:ext>
            </a:extLst>
          </p:cNvPr>
          <p:cNvSpPr>
            <a:spLocks noGrp="1"/>
          </p:cNvSpPr>
          <p:nvPr>
            <p:ph type="dt" sz="half" idx="10"/>
          </p:nvPr>
        </p:nvSpPr>
        <p:spPr/>
        <p:txBody>
          <a:bodyPr/>
          <a:lstStyle/>
          <a:p>
            <a:fld id="{0BE225C5-C475-49A1-8CD2-32070B266637}" type="datetimeFigureOut">
              <a:rPr lang="en-IN" smtClean="0"/>
              <a:t>28-12-2020</a:t>
            </a:fld>
            <a:endParaRPr lang="en-IN"/>
          </a:p>
        </p:txBody>
      </p:sp>
      <p:sp>
        <p:nvSpPr>
          <p:cNvPr id="5" name="Footer Placeholder 4">
            <a:extLst>
              <a:ext uri="{FF2B5EF4-FFF2-40B4-BE49-F238E27FC236}">
                <a16:creationId xmlns:a16="http://schemas.microsoft.com/office/drawing/2014/main" id="{C1A96A22-0566-405D-A704-54650791ED50}"/>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78A416B7-BA59-45E7-B510-B0F066A21CB8}"/>
              </a:ext>
            </a:extLst>
          </p:cNvPr>
          <p:cNvSpPr>
            <a:spLocks noGrp="1"/>
          </p:cNvSpPr>
          <p:nvPr>
            <p:ph type="sldNum" sz="quarter" idx="12"/>
          </p:nvPr>
        </p:nvSpPr>
        <p:spPr/>
        <p:txBody>
          <a:bodyPr/>
          <a:lstStyle/>
          <a:p>
            <a:fld id="{4A35A91A-E2F2-40FE-B712-D144604EAD27}" type="slidenum">
              <a:rPr lang="en-IN" smtClean="0"/>
              <a:t>‹#›</a:t>
            </a:fld>
            <a:endParaRPr lang="en-IN"/>
          </a:p>
        </p:txBody>
      </p:sp>
    </p:spTree>
    <p:extLst>
      <p:ext uri="{BB962C8B-B14F-4D97-AF65-F5344CB8AC3E}">
        <p14:creationId xmlns:p14="http://schemas.microsoft.com/office/powerpoint/2010/main" val="7768614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60F7DA6-1519-4290-ADFB-725CABE7848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141811AC-2795-4B8D-966F-79CA8ABB292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DD229790-C985-423E-9A76-7E1AF84D2DDC}"/>
              </a:ext>
            </a:extLst>
          </p:cNvPr>
          <p:cNvSpPr>
            <a:spLocks noGrp="1"/>
          </p:cNvSpPr>
          <p:nvPr>
            <p:ph type="dt" sz="half" idx="10"/>
          </p:nvPr>
        </p:nvSpPr>
        <p:spPr/>
        <p:txBody>
          <a:bodyPr/>
          <a:lstStyle/>
          <a:p>
            <a:fld id="{0BE225C5-C475-49A1-8CD2-32070B266637}" type="datetimeFigureOut">
              <a:rPr lang="en-IN" smtClean="0"/>
              <a:t>28-12-2020</a:t>
            </a:fld>
            <a:endParaRPr lang="en-IN"/>
          </a:p>
        </p:txBody>
      </p:sp>
      <p:sp>
        <p:nvSpPr>
          <p:cNvPr id="5" name="Footer Placeholder 4">
            <a:extLst>
              <a:ext uri="{FF2B5EF4-FFF2-40B4-BE49-F238E27FC236}">
                <a16:creationId xmlns:a16="http://schemas.microsoft.com/office/drawing/2014/main" id="{2E28D2FA-ABB1-4CE9-9E6B-27BD0DA23DD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7A7E2518-C15C-44F9-A2F3-A77B71932E65}"/>
              </a:ext>
            </a:extLst>
          </p:cNvPr>
          <p:cNvSpPr>
            <a:spLocks noGrp="1"/>
          </p:cNvSpPr>
          <p:nvPr>
            <p:ph type="sldNum" sz="quarter" idx="12"/>
          </p:nvPr>
        </p:nvSpPr>
        <p:spPr/>
        <p:txBody>
          <a:bodyPr/>
          <a:lstStyle/>
          <a:p>
            <a:fld id="{4A35A91A-E2F2-40FE-B712-D144604EAD27}" type="slidenum">
              <a:rPr lang="en-IN" smtClean="0"/>
              <a:t>‹#›</a:t>
            </a:fld>
            <a:endParaRPr lang="en-IN"/>
          </a:p>
        </p:txBody>
      </p:sp>
    </p:spTree>
    <p:extLst>
      <p:ext uri="{BB962C8B-B14F-4D97-AF65-F5344CB8AC3E}">
        <p14:creationId xmlns:p14="http://schemas.microsoft.com/office/powerpoint/2010/main" val="16750472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4A629A-6CC6-4019-95E9-750363680C32}"/>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34AE5BA0-A9F3-4F59-8E0E-59BD5DFD01B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57C01A08-982C-4B81-B71E-9A82D1B91441}"/>
              </a:ext>
            </a:extLst>
          </p:cNvPr>
          <p:cNvSpPr>
            <a:spLocks noGrp="1"/>
          </p:cNvSpPr>
          <p:nvPr>
            <p:ph type="dt" sz="half" idx="10"/>
          </p:nvPr>
        </p:nvSpPr>
        <p:spPr/>
        <p:txBody>
          <a:bodyPr/>
          <a:lstStyle/>
          <a:p>
            <a:fld id="{0BE225C5-C475-49A1-8CD2-32070B266637}" type="datetimeFigureOut">
              <a:rPr lang="en-IN" smtClean="0"/>
              <a:t>28-12-2020</a:t>
            </a:fld>
            <a:endParaRPr lang="en-IN"/>
          </a:p>
        </p:txBody>
      </p:sp>
      <p:sp>
        <p:nvSpPr>
          <p:cNvPr id="5" name="Footer Placeholder 4">
            <a:extLst>
              <a:ext uri="{FF2B5EF4-FFF2-40B4-BE49-F238E27FC236}">
                <a16:creationId xmlns:a16="http://schemas.microsoft.com/office/drawing/2014/main" id="{679FCA35-07B6-4EFE-A931-6440481A1EDE}"/>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7B880524-476B-4620-947C-DA87F54E311F}"/>
              </a:ext>
            </a:extLst>
          </p:cNvPr>
          <p:cNvSpPr>
            <a:spLocks noGrp="1"/>
          </p:cNvSpPr>
          <p:nvPr>
            <p:ph type="sldNum" sz="quarter" idx="12"/>
          </p:nvPr>
        </p:nvSpPr>
        <p:spPr/>
        <p:txBody>
          <a:bodyPr/>
          <a:lstStyle/>
          <a:p>
            <a:fld id="{4A35A91A-E2F2-40FE-B712-D144604EAD27}" type="slidenum">
              <a:rPr lang="en-IN" smtClean="0"/>
              <a:t>‹#›</a:t>
            </a:fld>
            <a:endParaRPr lang="en-IN"/>
          </a:p>
        </p:txBody>
      </p:sp>
    </p:spTree>
    <p:extLst>
      <p:ext uri="{BB962C8B-B14F-4D97-AF65-F5344CB8AC3E}">
        <p14:creationId xmlns:p14="http://schemas.microsoft.com/office/powerpoint/2010/main" val="10883651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90B108-8E02-48B3-BEEE-E11DF3FFA9A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3C854E6F-F49D-418B-8283-450AF381CEE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9947AE5-7454-4989-9606-060E9C5850DD}"/>
              </a:ext>
            </a:extLst>
          </p:cNvPr>
          <p:cNvSpPr>
            <a:spLocks noGrp="1"/>
          </p:cNvSpPr>
          <p:nvPr>
            <p:ph type="dt" sz="half" idx="10"/>
          </p:nvPr>
        </p:nvSpPr>
        <p:spPr/>
        <p:txBody>
          <a:bodyPr/>
          <a:lstStyle/>
          <a:p>
            <a:fld id="{0BE225C5-C475-49A1-8CD2-32070B266637}" type="datetimeFigureOut">
              <a:rPr lang="en-IN" smtClean="0"/>
              <a:t>28-12-2020</a:t>
            </a:fld>
            <a:endParaRPr lang="en-IN"/>
          </a:p>
        </p:txBody>
      </p:sp>
      <p:sp>
        <p:nvSpPr>
          <p:cNvPr id="5" name="Footer Placeholder 4">
            <a:extLst>
              <a:ext uri="{FF2B5EF4-FFF2-40B4-BE49-F238E27FC236}">
                <a16:creationId xmlns:a16="http://schemas.microsoft.com/office/drawing/2014/main" id="{1380F41D-BC5D-4E14-8A56-517751B0CE5E}"/>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973E910-4F16-4E4B-B77C-CC8EA8D5A461}"/>
              </a:ext>
            </a:extLst>
          </p:cNvPr>
          <p:cNvSpPr>
            <a:spLocks noGrp="1"/>
          </p:cNvSpPr>
          <p:nvPr>
            <p:ph type="sldNum" sz="quarter" idx="12"/>
          </p:nvPr>
        </p:nvSpPr>
        <p:spPr/>
        <p:txBody>
          <a:bodyPr/>
          <a:lstStyle/>
          <a:p>
            <a:fld id="{4A35A91A-E2F2-40FE-B712-D144604EAD27}" type="slidenum">
              <a:rPr lang="en-IN" smtClean="0"/>
              <a:t>‹#›</a:t>
            </a:fld>
            <a:endParaRPr lang="en-IN"/>
          </a:p>
        </p:txBody>
      </p:sp>
    </p:spTree>
    <p:extLst>
      <p:ext uri="{BB962C8B-B14F-4D97-AF65-F5344CB8AC3E}">
        <p14:creationId xmlns:p14="http://schemas.microsoft.com/office/powerpoint/2010/main" val="15852246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B832DA-70D6-4CDD-A797-8A245F349725}"/>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BCE0E575-2F58-4092-BA39-54648EE4BEF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083D4028-2DD1-4F87-9FE9-F2CF537B4F8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C9B03D37-4168-4347-BEB8-71590F5428B6}"/>
              </a:ext>
            </a:extLst>
          </p:cNvPr>
          <p:cNvSpPr>
            <a:spLocks noGrp="1"/>
          </p:cNvSpPr>
          <p:nvPr>
            <p:ph type="dt" sz="half" idx="10"/>
          </p:nvPr>
        </p:nvSpPr>
        <p:spPr/>
        <p:txBody>
          <a:bodyPr/>
          <a:lstStyle/>
          <a:p>
            <a:fld id="{0BE225C5-C475-49A1-8CD2-32070B266637}" type="datetimeFigureOut">
              <a:rPr lang="en-IN" smtClean="0"/>
              <a:t>28-12-2020</a:t>
            </a:fld>
            <a:endParaRPr lang="en-IN"/>
          </a:p>
        </p:txBody>
      </p:sp>
      <p:sp>
        <p:nvSpPr>
          <p:cNvPr id="6" name="Footer Placeholder 5">
            <a:extLst>
              <a:ext uri="{FF2B5EF4-FFF2-40B4-BE49-F238E27FC236}">
                <a16:creationId xmlns:a16="http://schemas.microsoft.com/office/drawing/2014/main" id="{1B281E76-8CAE-4E21-9440-E6D2F991C561}"/>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5A4F0BC3-3F2A-48DA-B342-818FFB4F9E43}"/>
              </a:ext>
            </a:extLst>
          </p:cNvPr>
          <p:cNvSpPr>
            <a:spLocks noGrp="1"/>
          </p:cNvSpPr>
          <p:nvPr>
            <p:ph type="sldNum" sz="quarter" idx="12"/>
          </p:nvPr>
        </p:nvSpPr>
        <p:spPr/>
        <p:txBody>
          <a:bodyPr/>
          <a:lstStyle/>
          <a:p>
            <a:fld id="{4A35A91A-E2F2-40FE-B712-D144604EAD27}" type="slidenum">
              <a:rPr lang="en-IN" smtClean="0"/>
              <a:t>‹#›</a:t>
            </a:fld>
            <a:endParaRPr lang="en-IN"/>
          </a:p>
        </p:txBody>
      </p:sp>
    </p:spTree>
    <p:extLst>
      <p:ext uri="{BB962C8B-B14F-4D97-AF65-F5344CB8AC3E}">
        <p14:creationId xmlns:p14="http://schemas.microsoft.com/office/powerpoint/2010/main" val="3200668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444903-65BB-449C-96C9-BB3909530952}"/>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7FEA8FAB-B1A9-4928-8D05-5AB9033F618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04B379E-2DA1-4EEF-AC7E-A5D140E2FF2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531C2788-82D4-49F1-BCE5-A2B472FD44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6B7E88D-079B-4D38-8DFB-B3F87DC4569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79D6EB73-2BA8-42AD-AA7C-28015BACDEDE}"/>
              </a:ext>
            </a:extLst>
          </p:cNvPr>
          <p:cNvSpPr>
            <a:spLocks noGrp="1"/>
          </p:cNvSpPr>
          <p:nvPr>
            <p:ph type="dt" sz="half" idx="10"/>
          </p:nvPr>
        </p:nvSpPr>
        <p:spPr/>
        <p:txBody>
          <a:bodyPr/>
          <a:lstStyle/>
          <a:p>
            <a:fld id="{0BE225C5-C475-49A1-8CD2-32070B266637}" type="datetimeFigureOut">
              <a:rPr lang="en-IN" smtClean="0"/>
              <a:t>28-12-2020</a:t>
            </a:fld>
            <a:endParaRPr lang="en-IN"/>
          </a:p>
        </p:txBody>
      </p:sp>
      <p:sp>
        <p:nvSpPr>
          <p:cNvPr id="8" name="Footer Placeholder 7">
            <a:extLst>
              <a:ext uri="{FF2B5EF4-FFF2-40B4-BE49-F238E27FC236}">
                <a16:creationId xmlns:a16="http://schemas.microsoft.com/office/drawing/2014/main" id="{1F7AE7F3-57BC-466A-AA34-6958058AD1D6}"/>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06B14383-46C7-4A92-B12E-0EE434AAC268}"/>
              </a:ext>
            </a:extLst>
          </p:cNvPr>
          <p:cNvSpPr>
            <a:spLocks noGrp="1"/>
          </p:cNvSpPr>
          <p:nvPr>
            <p:ph type="sldNum" sz="quarter" idx="12"/>
          </p:nvPr>
        </p:nvSpPr>
        <p:spPr/>
        <p:txBody>
          <a:bodyPr/>
          <a:lstStyle/>
          <a:p>
            <a:fld id="{4A35A91A-E2F2-40FE-B712-D144604EAD27}" type="slidenum">
              <a:rPr lang="en-IN" smtClean="0"/>
              <a:t>‹#›</a:t>
            </a:fld>
            <a:endParaRPr lang="en-IN"/>
          </a:p>
        </p:txBody>
      </p:sp>
    </p:spTree>
    <p:extLst>
      <p:ext uri="{BB962C8B-B14F-4D97-AF65-F5344CB8AC3E}">
        <p14:creationId xmlns:p14="http://schemas.microsoft.com/office/powerpoint/2010/main" val="33130436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8D5695-9323-47ED-885D-785A14841B80}"/>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009F3A7F-6B81-4BF0-963E-AC5963484754}"/>
              </a:ext>
            </a:extLst>
          </p:cNvPr>
          <p:cNvSpPr>
            <a:spLocks noGrp="1"/>
          </p:cNvSpPr>
          <p:nvPr>
            <p:ph type="dt" sz="half" idx="10"/>
          </p:nvPr>
        </p:nvSpPr>
        <p:spPr/>
        <p:txBody>
          <a:bodyPr/>
          <a:lstStyle/>
          <a:p>
            <a:fld id="{0BE225C5-C475-49A1-8CD2-32070B266637}" type="datetimeFigureOut">
              <a:rPr lang="en-IN" smtClean="0"/>
              <a:t>28-12-2020</a:t>
            </a:fld>
            <a:endParaRPr lang="en-IN"/>
          </a:p>
        </p:txBody>
      </p:sp>
      <p:sp>
        <p:nvSpPr>
          <p:cNvPr id="4" name="Footer Placeholder 3">
            <a:extLst>
              <a:ext uri="{FF2B5EF4-FFF2-40B4-BE49-F238E27FC236}">
                <a16:creationId xmlns:a16="http://schemas.microsoft.com/office/drawing/2014/main" id="{C5A475CB-E22B-436A-BB25-41B9A2D9FA2A}"/>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A33232BC-0A03-48A6-B581-0C64C895C066}"/>
              </a:ext>
            </a:extLst>
          </p:cNvPr>
          <p:cNvSpPr>
            <a:spLocks noGrp="1"/>
          </p:cNvSpPr>
          <p:nvPr>
            <p:ph type="sldNum" sz="quarter" idx="12"/>
          </p:nvPr>
        </p:nvSpPr>
        <p:spPr/>
        <p:txBody>
          <a:bodyPr/>
          <a:lstStyle/>
          <a:p>
            <a:fld id="{4A35A91A-E2F2-40FE-B712-D144604EAD27}" type="slidenum">
              <a:rPr lang="en-IN" smtClean="0"/>
              <a:t>‹#›</a:t>
            </a:fld>
            <a:endParaRPr lang="en-IN"/>
          </a:p>
        </p:txBody>
      </p:sp>
    </p:spTree>
    <p:extLst>
      <p:ext uri="{BB962C8B-B14F-4D97-AF65-F5344CB8AC3E}">
        <p14:creationId xmlns:p14="http://schemas.microsoft.com/office/powerpoint/2010/main" val="36545886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4572702-2253-4326-A085-A92FBD2399EC}"/>
              </a:ext>
            </a:extLst>
          </p:cNvPr>
          <p:cNvSpPr>
            <a:spLocks noGrp="1"/>
          </p:cNvSpPr>
          <p:nvPr>
            <p:ph type="dt" sz="half" idx="10"/>
          </p:nvPr>
        </p:nvSpPr>
        <p:spPr/>
        <p:txBody>
          <a:bodyPr/>
          <a:lstStyle/>
          <a:p>
            <a:fld id="{0BE225C5-C475-49A1-8CD2-32070B266637}" type="datetimeFigureOut">
              <a:rPr lang="en-IN" smtClean="0"/>
              <a:t>28-12-2020</a:t>
            </a:fld>
            <a:endParaRPr lang="en-IN"/>
          </a:p>
        </p:txBody>
      </p:sp>
      <p:sp>
        <p:nvSpPr>
          <p:cNvPr id="3" name="Footer Placeholder 2">
            <a:extLst>
              <a:ext uri="{FF2B5EF4-FFF2-40B4-BE49-F238E27FC236}">
                <a16:creationId xmlns:a16="http://schemas.microsoft.com/office/drawing/2014/main" id="{8CB74793-3191-4C69-A9AD-712E4DC05565}"/>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C2FCC00A-B9B0-4CDB-8D16-917FD3E5F3C3}"/>
              </a:ext>
            </a:extLst>
          </p:cNvPr>
          <p:cNvSpPr>
            <a:spLocks noGrp="1"/>
          </p:cNvSpPr>
          <p:nvPr>
            <p:ph type="sldNum" sz="quarter" idx="12"/>
          </p:nvPr>
        </p:nvSpPr>
        <p:spPr/>
        <p:txBody>
          <a:bodyPr/>
          <a:lstStyle/>
          <a:p>
            <a:fld id="{4A35A91A-E2F2-40FE-B712-D144604EAD27}" type="slidenum">
              <a:rPr lang="en-IN" smtClean="0"/>
              <a:t>‹#›</a:t>
            </a:fld>
            <a:endParaRPr lang="en-IN"/>
          </a:p>
        </p:txBody>
      </p:sp>
    </p:spTree>
    <p:extLst>
      <p:ext uri="{BB962C8B-B14F-4D97-AF65-F5344CB8AC3E}">
        <p14:creationId xmlns:p14="http://schemas.microsoft.com/office/powerpoint/2010/main" val="25684485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D5E7CF-545D-48E9-B6F0-0D42FF6FAC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000D1DC1-C0AB-46C7-920F-6266FFBA3BC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0D7EED12-EC29-46D8-BDA2-6EE853A11D5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0D3C29B-34E2-43F6-A121-B25C3DD42FF6}"/>
              </a:ext>
            </a:extLst>
          </p:cNvPr>
          <p:cNvSpPr>
            <a:spLocks noGrp="1"/>
          </p:cNvSpPr>
          <p:nvPr>
            <p:ph type="dt" sz="half" idx="10"/>
          </p:nvPr>
        </p:nvSpPr>
        <p:spPr/>
        <p:txBody>
          <a:bodyPr/>
          <a:lstStyle/>
          <a:p>
            <a:fld id="{0BE225C5-C475-49A1-8CD2-32070B266637}" type="datetimeFigureOut">
              <a:rPr lang="en-IN" smtClean="0"/>
              <a:t>28-12-2020</a:t>
            </a:fld>
            <a:endParaRPr lang="en-IN"/>
          </a:p>
        </p:txBody>
      </p:sp>
      <p:sp>
        <p:nvSpPr>
          <p:cNvPr id="6" name="Footer Placeholder 5">
            <a:extLst>
              <a:ext uri="{FF2B5EF4-FFF2-40B4-BE49-F238E27FC236}">
                <a16:creationId xmlns:a16="http://schemas.microsoft.com/office/drawing/2014/main" id="{0A8BEA40-9EBE-44FB-A329-D0CB8E9342EB}"/>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5ACCC640-ACAD-4D2F-8E2E-61964A04983F}"/>
              </a:ext>
            </a:extLst>
          </p:cNvPr>
          <p:cNvSpPr>
            <a:spLocks noGrp="1"/>
          </p:cNvSpPr>
          <p:nvPr>
            <p:ph type="sldNum" sz="quarter" idx="12"/>
          </p:nvPr>
        </p:nvSpPr>
        <p:spPr/>
        <p:txBody>
          <a:bodyPr/>
          <a:lstStyle/>
          <a:p>
            <a:fld id="{4A35A91A-E2F2-40FE-B712-D144604EAD27}" type="slidenum">
              <a:rPr lang="en-IN" smtClean="0"/>
              <a:t>‹#›</a:t>
            </a:fld>
            <a:endParaRPr lang="en-IN"/>
          </a:p>
        </p:txBody>
      </p:sp>
    </p:spTree>
    <p:extLst>
      <p:ext uri="{BB962C8B-B14F-4D97-AF65-F5344CB8AC3E}">
        <p14:creationId xmlns:p14="http://schemas.microsoft.com/office/powerpoint/2010/main" val="42815761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141951-8228-42A5-BBD0-49F0BE65691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668C12A2-744D-4A0D-8BE6-AE614CD8828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0B79768A-3893-46EF-955D-26E347E0B1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C7043FC-F0BE-4A84-AB43-2D0A5FF5CD45}"/>
              </a:ext>
            </a:extLst>
          </p:cNvPr>
          <p:cNvSpPr>
            <a:spLocks noGrp="1"/>
          </p:cNvSpPr>
          <p:nvPr>
            <p:ph type="dt" sz="half" idx="10"/>
          </p:nvPr>
        </p:nvSpPr>
        <p:spPr/>
        <p:txBody>
          <a:bodyPr/>
          <a:lstStyle/>
          <a:p>
            <a:fld id="{0BE225C5-C475-49A1-8CD2-32070B266637}" type="datetimeFigureOut">
              <a:rPr lang="en-IN" smtClean="0"/>
              <a:t>28-12-2020</a:t>
            </a:fld>
            <a:endParaRPr lang="en-IN"/>
          </a:p>
        </p:txBody>
      </p:sp>
      <p:sp>
        <p:nvSpPr>
          <p:cNvPr id="6" name="Footer Placeholder 5">
            <a:extLst>
              <a:ext uri="{FF2B5EF4-FFF2-40B4-BE49-F238E27FC236}">
                <a16:creationId xmlns:a16="http://schemas.microsoft.com/office/drawing/2014/main" id="{591DE789-C0C4-426D-9F42-F413B580B9AD}"/>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2DD94105-23DA-4B3A-85DA-86BAB194A3CD}"/>
              </a:ext>
            </a:extLst>
          </p:cNvPr>
          <p:cNvSpPr>
            <a:spLocks noGrp="1"/>
          </p:cNvSpPr>
          <p:nvPr>
            <p:ph type="sldNum" sz="quarter" idx="12"/>
          </p:nvPr>
        </p:nvSpPr>
        <p:spPr/>
        <p:txBody>
          <a:bodyPr/>
          <a:lstStyle/>
          <a:p>
            <a:fld id="{4A35A91A-E2F2-40FE-B712-D144604EAD27}" type="slidenum">
              <a:rPr lang="en-IN" smtClean="0"/>
              <a:t>‹#›</a:t>
            </a:fld>
            <a:endParaRPr lang="en-IN"/>
          </a:p>
        </p:txBody>
      </p:sp>
    </p:spTree>
    <p:extLst>
      <p:ext uri="{BB962C8B-B14F-4D97-AF65-F5344CB8AC3E}">
        <p14:creationId xmlns:p14="http://schemas.microsoft.com/office/powerpoint/2010/main" val="26264840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C637D25-6478-427E-8525-6B08C86A14D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15D732D5-E295-47CF-B34F-379FD0434F5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274FA5E-AA38-432F-B489-F840983B610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E225C5-C475-49A1-8CD2-32070B266637}" type="datetimeFigureOut">
              <a:rPr lang="en-IN" smtClean="0"/>
              <a:t>28-12-2020</a:t>
            </a:fld>
            <a:endParaRPr lang="en-IN"/>
          </a:p>
        </p:txBody>
      </p:sp>
      <p:sp>
        <p:nvSpPr>
          <p:cNvPr id="5" name="Footer Placeholder 4">
            <a:extLst>
              <a:ext uri="{FF2B5EF4-FFF2-40B4-BE49-F238E27FC236}">
                <a16:creationId xmlns:a16="http://schemas.microsoft.com/office/drawing/2014/main" id="{C4E70701-615B-4ADE-B45F-6D3E3EE616D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F2856E5B-994E-47CB-A7D8-CB2AE350934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35A91A-E2F2-40FE-B712-D144604EAD27}" type="slidenum">
              <a:rPr lang="en-IN" smtClean="0"/>
              <a:t>‹#›</a:t>
            </a:fld>
            <a:endParaRPr lang="en-IN"/>
          </a:p>
        </p:txBody>
      </p:sp>
    </p:spTree>
    <p:extLst>
      <p:ext uri="{BB962C8B-B14F-4D97-AF65-F5344CB8AC3E}">
        <p14:creationId xmlns:p14="http://schemas.microsoft.com/office/powerpoint/2010/main" val="315948033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BA616C3B-7A2A-451D-ADBC-532766AFE90B}"/>
              </a:ext>
            </a:extLst>
          </p:cNvPr>
          <p:cNvSpPr txBox="1"/>
          <p:nvPr/>
        </p:nvSpPr>
        <p:spPr>
          <a:xfrm>
            <a:off x="353291" y="180111"/>
            <a:ext cx="11485418" cy="1631216"/>
          </a:xfrm>
          <a:prstGeom prst="rect">
            <a:avLst/>
          </a:prstGeom>
          <a:solidFill>
            <a:srgbClr val="FFFF00"/>
          </a:solidFill>
        </p:spPr>
        <p:txBody>
          <a:bodyPr wrap="square" rtlCol="0">
            <a:spAutoFit/>
          </a:bodyPr>
          <a:lstStyle/>
          <a:p>
            <a:pPr algn="just"/>
            <a:r>
              <a:rPr lang="en-US" sz="2500" b="1" i="0" u="none" strike="noStrike" baseline="0" dirty="0">
                <a:solidFill>
                  <a:srgbClr val="000000"/>
                </a:solidFill>
                <a:latin typeface="Times New Roman" panose="02020603050405020304" pitchFamily="18" charset="0"/>
                <a:cs typeface="Times New Roman" panose="02020603050405020304" pitchFamily="18" charset="0"/>
              </a:rPr>
              <a:t>Question: Discuss how WMM is considered to be an improvement upon conventional WBM construction. </a:t>
            </a:r>
          </a:p>
          <a:p>
            <a:pPr algn="ctr"/>
            <a:r>
              <a:rPr lang="en-US" sz="2500" b="1" dirty="0">
                <a:latin typeface="Times New Roman" panose="02020603050405020304" pitchFamily="18" charset="0"/>
                <a:cs typeface="Times New Roman" panose="02020603050405020304" pitchFamily="18" charset="0"/>
              </a:rPr>
              <a:t>Or </a:t>
            </a:r>
          </a:p>
          <a:p>
            <a:r>
              <a:rPr lang="en-US" sz="2500" b="1" dirty="0">
                <a:latin typeface="Times New Roman" panose="02020603050405020304" pitchFamily="18" charset="0"/>
                <a:cs typeface="Times New Roman" panose="02020603050405020304" pitchFamily="18" charset="0"/>
              </a:rPr>
              <a:t>Differentiate between WBM and WMM.</a:t>
            </a:r>
            <a:endParaRPr lang="en-IN" sz="2500" b="1" dirty="0">
              <a:latin typeface="Times New Roman" panose="02020603050405020304" pitchFamily="18" charset="0"/>
              <a:cs typeface="Times New Roman" panose="02020603050405020304" pitchFamily="18" charset="0"/>
            </a:endParaRPr>
          </a:p>
        </p:txBody>
      </p:sp>
      <p:graphicFrame>
        <p:nvGraphicFramePr>
          <p:cNvPr id="7" name="Table 7">
            <a:extLst>
              <a:ext uri="{FF2B5EF4-FFF2-40B4-BE49-F238E27FC236}">
                <a16:creationId xmlns:a16="http://schemas.microsoft.com/office/drawing/2014/main" id="{072447F4-B634-4924-9E99-90DFAC47A10E}"/>
              </a:ext>
            </a:extLst>
          </p:cNvPr>
          <p:cNvGraphicFramePr>
            <a:graphicFrameLocks noGrp="1"/>
          </p:cNvGraphicFramePr>
          <p:nvPr>
            <p:extLst>
              <p:ext uri="{D42A27DB-BD31-4B8C-83A1-F6EECF244321}">
                <p14:modId xmlns:p14="http://schemas.microsoft.com/office/powerpoint/2010/main" val="3479147683"/>
              </p:ext>
            </p:extLst>
          </p:nvPr>
        </p:nvGraphicFramePr>
        <p:xfrm>
          <a:off x="409864" y="1952721"/>
          <a:ext cx="11372272" cy="4556760"/>
        </p:xfrm>
        <a:graphic>
          <a:graphicData uri="http://schemas.openxmlformats.org/drawingml/2006/table">
            <a:tbl>
              <a:tblPr firstRow="1" bandRow="1">
                <a:tableStyleId>{5C22544A-7EE6-4342-B048-85BDC9FD1C3A}</a:tableStyleId>
              </a:tblPr>
              <a:tblGrid>
                <a:gridCol w="1321954">
                  <a:extLst>
                    <a:ext uri="{9D8B030D-6E8A-4147-A177-3AD203B41FA5}">
                      <a16:colId xmlns:a16="http://schemas.microsoft.com/office/drawing/2014/main" val="4069502565"/>
                    </a:ext>
                  </a:extLst>
                </a:gridCol>
                <a:gridCol w="4471051">
                  <a:extLst>
                    <a:ext uri="{9D8B030D-6E8A-4147-A177-3AD203B41FA5}">
                      <a16:colId xmlns:a16="http://schemas.microsoft.com/office/drawing/2014/main" val="3614156987"/>
                    </a:ext>
                  </a:extLst>
                </a:gridCol>
                <a:gridCol w="5579267">
                  <a:extLst>
                    <a:ext uri="{9D8B030D-6E8A-4147-A177-3AD203B41FA5}">
                      <a16:colId xmlns:a16="http://schemas.microsoft.com/office/drawing/2014/main" val="3166619106"/>
                    </a:ext>
                  </a:extLst>
                </a:gridCol>
              </a:tblGrid>
              <a:tr h="370840">
                <a:tc rowSpan="2">
                  <a:txBody>
                    <a:bodyPr/>
                    <a:lstStyle/>
                    <a:p>
                      <a:pPr algn="ctr"/>
                      <a:r>
                        <a:rPr lang="en-US" sz="2500" b="1" dirty="0">
                          <a:solidFill>
                            <a:schemeClr val="tx1"/>
                          </a:solidFill>
                          <a:latin typeface="Times New Roman" panose="02020603050405020304" pitchFamily="18" charset="0"/>
                          <a:cs typeface="Times New Roman" panose="02020603050405020304" pitchFamily="18" charset="0"/>
                        </a:rPr>
                        <a:t>Criteria</a:t>
                      </a:r>
                      <a:endParaRPr lang="en-IN" sz="2500" b="1"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a:r>
                        <a:rPr lang="en-US" sz="2500" b="1" dirty="0">
                          <a:solidFill>
                            <a:schemeClr val="tx1"/>
                          </a:solidFill>
                          <a:latin typeface="Times New Roman" panose="02020603050405020304" pitchFamily="18" charset="0"/>
                          <a:cs typeface="Times New Roman" panose="02020603050405020304" pitchFamily="18" charset="0"/>
                        </a:rPr>
                        <a:t>WBM</a:t>
                      </a:r>
                      <a:endParaRPr lang="en-IN" sz="2500" b="1"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a:r>
                        <a:rPr lang="en-US" sz="2500" b="1" dirty="0">
                          <a:solidFill>
                            <a:schemeClr val="tx1"/>
                          </a:solidFill>
                          <a:latin typeface="Times New Roman" panose="02020603050405020304" pitchFamily="18" charset="0"/>
                          <a:cs typeface="Times New Roman" panose="02020603050405020304" pitchFamily="18" charset="0"/>
                        </a:rPr>
                        <a:t>WMM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extLst>
                  <a:ext uri="{0D108BD9-81ED-4DB2-BD59-A6C34878D82A}">
                    <a16:rowId xmlns:a16="http://schemas.microsoft.com/office/drawing/2014/main" val="1164091095"/>
                  </a:ext>
                </a:extLst>
              </a:tr>
              <a:tr h="370840">
                <a:tc vMerge="1">
                  <a:txBody>
                    <a:bodyPr/>
                    <a:lstStyle/>
                    <a:p>
                      <a:pPr algn="ctr"/>
                      <a:endParaRPr lang="en-IN" sz="2500" b="1"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500" b="1" dirty="0">
                          <a:solidFill>
                            <a:schemeClr val="tx1"/>
                          </a:solidFill>
                          <a:latin typeface="Times New Roman" panose="02020603050405020304" pitchFamily="18" charset="0"/>
                          <a:cs typeface="Times New Roman" panose="02020603050405020304" pitchFamily="18" charset="0"/>
                        </a:rPr>
                        <a:t>Water Bound Macadam</a:t>
                      </a:r>
                      <a:endParaRPr lang="en-IN" sz="2500" b="1"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a:r>
                        <a:rPr lang="en-US" sz="2500" b="1" dirty="0">
                          <a:solidFill>
                            <a:schemeClr val="tx1"/>
                          </a:solidFill>
                          <a:latin typeface="Times New Roman" panose="02020603050405020304" pitchFamily="18" charset="0"/>
                          <a:cs typeface="Times New Roman" panose="02020603050405020304" pitchFamily="18" charset="0"/>
                        </a:rPr>
                        <a:t>Wet Mix Macadam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extLst>
                  <a:ext uri="{0D108BD9-81ED-4DB2-BD59-A6C34878D82A}">
                    <a16:rowId xmlns:a16="http://schemas.microsoft.com/office/drawing/2014/main" val="2976488287"/>
                  </a:ext>
                </a:extLst>
              </a:tr>
              <a:tr h="370840">
                <a:tc>
                  <a:txBody>
                    <a:bodyPr/>
                    <a:lstStyle/>
                    <a:p>
                      <a:pPr algn="just"/>
                      <a:r>
                        <a:rPr lang="en-US" sz="2500" dirty="0">
                          <a:solidFill>
                            <a:schemeClr val="tx1"/>
                          </a:solidFill>
                          <a:latin typeface="Times New Roman" panose="02020603050405020304" pitchFamily="18" charset="0"/>
                          <a:cs typeface="Times New Roman" panose="02020603050405020304" pitchFamily="18" charset="0"/>
                        </a:rPr>
                        <a:t>Use</a:t>
                      </a:r>
                      <a:endParaRPr lang="en-IN" sz="25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just"/>
                      <a:r>
                        <a:rPr lang="en-US" sz="2500" dirty="0">
                          <a:solidFill>
                            <a:schemeClr val="tx1"/>
                          </a:solidFill>
                          <a:latin typeface="Times New Roman" panose="02020603050405020304" pitchFamily="18" charset="0"/>
                          <a:cs typeface="Times New Roman" panose="02020603050405020304" pitchFamily="18" charset="0"/>
                        </a:rPr>
                        <a:t>Mostly used as Base Course, also may be used as sub-base or surfacing course depending upon category of road.</a:t>
                      </a:r>
                      <a:endParaRPr lang="en-IN" sz="25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r>
                        <a:rPr lang="en-US" sz="2500" dirty="0">
                          <a:solidFill>
                            <a:schemeClr val="tx1"/>
                          </a:solidFill>
                          <a:latin typeface="Times New Roman" panose="02020603050405020304" pitchFamily="18" charset="0"/>
                          <a:cs typeface="Times New Roman" panose="02020603050405020304" pitchFamily="18" charset="0"/>
                        </a:rPr>
                        <a:t>Mostly as Base Course for high traffic roads. Sometimes may be used as sub-base</a:t>
                      </a:r>
                    </a:p>
                    <a:p>
                      <a:pPr algn="just"/>
                      <a:endParaRPr lang="en-US" sz="25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69247433"/>
                  </a:ext>
                </a:extLst>
              </a:tr>
              <a:tr h="370840">
                <a:tc>
                  <a:txBody>
                    <a:bodyPr/>
                    <a:lstStyle/>
                    <a:p>
                      <a:pPr algn="just"/>
                      <a:r>
                        <a:rPr lang="en-US" sz="2500" dirty="0">
                          <a:solidFill>
                            <a:schemeClr val="tx1"/>
                          </a:solidFill>
                          <a:latin typeface="Times New Roman" panose="02020603050405020304" pitchFamily="18" charset="0"/>
                          <a:cs typeface="Times New Roman" panose="02020603050405020304" pitchFamily="18" charset="0"/>
                        </a:rPr>
                        <a:t>Material</a:t>
                      </a:r>
                      <a:endParaRPr lang="en-IN" sz="25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just"/>
                      <a:r>
                        <a:rPr lang="en-US" sz="2500" dirty="0">
                          <a:solidFill>
                            <a:schemeClr val="tx1"/>
                          </a:solidFill>
                          <a:latin typeface="Times New Roman" panose="02020603050405020304" pitchFamily="18" charset="0"/>
                          <a:cs typeface="Times New Roman" panose="02020603050405020304" pitchFamily="18" charset="0"/>
                        </a:rPr>
                        <a:t>Coarse aggregates, Screening and binding material are applied separately.</a:t>
                      </a:r>
                      <a:endParaRPr lang="en-IN" sz="25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r>
                        <a:rPr lang="en-US" sz="2500" dirty="0">
                          <a:solidFill>
                            <a:schemeClr val="tx1"/>
                          </a:solidFill>
                          <a:latin typeface="Times New Roman" panose="02020603050405020304" pitchFamily="18" charset="0"/>
                          <a:cs typeface="Times New Roman" panose="02020603050405020304" pitchFamily="18" charset="0"/>
                        </a:rPr>
                        <a:t>Coarse aggregates: crushed stone/crushed gravel/ shingle, not less than 90% by weight of gravel/shingle pieces retained on 4.75 mm sieve. Aggregates are used in combined manner.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57377616"/>
                  </a:ext>
                </a:extLst>
              </a:tr>
            </a:tbl>
          </a:graphicData>
        </a:graphic>
      </p:graphicFrame>
    </p:spTree>
    <p:extLst>
      <p:ext uri="{BB962C8B-B14F-4D97-AF65-F5344CB8AC3E}">
        <p14:creationId xmlns:p14="http://schemas.microsoft.com/office/powerpoint/2010/main" val="22360626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7">
            <a:extLst>
              <a:ext uri="{FF2B5EF4-FFF2-40B4-BE49-F238E27FC236}">
                <a16:creationId xmlns:a16="http://schemas.microsoft.com/office/drawing/2014/main" id="{DDFF9372-6E6D-422B-8D63-AFC950C55662}"/>
              </a:ext>
            </a:extLst>
          </p:cNvPr>
          <p:cNvGraphicFramePr>
            <a:graphicFrameLocks noGrp="1"/>
          </p:cNvGraphicFramePr>
          <p:nvPr>
            <p:extLst>
              <p:ext uri="{D42A27DB-BD31-4B8C-83A1-F6EECF244321}">
                <p14:modId xmlns:p14="http://schemas.microsoft.com/office/powerpoint/2010/main" val="4073995523"/>
              </p:ext>
            </p:extLst>
          </p:nvPr>
        </p:nvGraphicFramePr>
        <p:xfrm>
          <a:off x="409864" y="497993"/>
          <a:ext cx="11372272" cy="5791200"/>
        </p:xfrm>
        <a:graphic>
          <a:graphicData uri="http://schemas.openxmlformats.org/drawingml/2006/table">
            <a:tbl>
              <a:tblPr firstRow="1" bandRow="1">
                <a:tableStyleId>{5C22544A-7EE6-4342-B048-85BDC9FD1C3A}</a:tableStyleId>
              </a:tblPr>
              <a:tblGrid>
                <a:gridCol w="1945409">
                  <a:extLst>
                    <a:ext uri="{9D8B030D-6E8A-4147-A177-3AD203B41FA5}">
                      <a16:colId xmlns:a16="http://schemas.microsoft.com/office/drawing/2014/main" val="4069502565"/>
                    </a:ext>
                  </a:extLst>
                </a:gridCol>
                <a:gridCol w="4987636">
                  <a:extLst>
                    <a:ext uri="{9D8B030D-6E8A-4147-A177-3AD203B41FA5}">
                      <a16:colId xmlns:a16="http://schemas.microsoft.com/office/drawing/2014/main" val="3614156987"/>
                    </a:ext>
                  </a:extLst>
                </a:gridCol>
                <a:gridCol w="4439227">
                  <a:extLst>
                    <a:ext uri="{9D8B030D-6E8A-4147-A177-3AD203B41FA5}">
                      <a16:colId xmlns:a16="http://schemas.microsoft.com/office/drawing/2014/main" val="3166619106"/>
                    </a:ext>
                  </a:extLst>
                </a:gridCol>
              </a:tblGrid>
              <a:tr h="370840">
                <a:tc rowSpan="2">
                  <a:txBody>
                    <a:bodyPr/>
                    <a:lstStyle/>
                    <a:p>
                      <a:pPr algn="ctr"/>
                      <a:r>
                        <a:rPr lang="en-US" sz="2500" b="1" dirty="0">
                          <a:solidFill>
                            <a:schemeClr val="tx1"/>
                          </a:solidFill>
                          <a:latin typeface="Times New Roman" panose="02020603050405020304" pitchFamily="18" charset="0"/>
                          <a:cs typeface="Times New Roman" panose="02020603050405020304" pitchFamily="18" charset="0"/>
                        </a:rPr>
                        <a:t>Criteria</a:t>
                      </a:r>
                      <a:endParaRPr lang="en-IN" sz="2500" b="1"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a:r>
                        <a:rPr lang="en-US" sz="2500" b="1" dirty="0">
                          <a:solidFill>
                            <a:schemeClr val="tx1"/>
                          </a:solidFill>
                          <a:latin typeface="Times New Roman" panose="02020603050405020304" pitchFamily="18" charset="0"/>
                          <a:cs typeface="Times New Roman" panose="02020603050405020304" pitchFamily="18" charset="0"/>
                        </a:rPr>
                        <a:t>WBM</a:t>
                      </a:r>
                      <a:endParaRPr lang="en-IN" sz="2500" b="1"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a:r>
                        <a:rPr lang="en-US" sz="2500" b="1" dirty="0">
                          <a:solidFill>
                            <a:schemeClr val="tx1"/>
                          </a:solidFill>
                          <a:latin typeface="Times New Roman" panose="02020603050405020304" pitchFamily="18" charset="0"/>
                          <a:cs typeface="Times New Roman" panose="02020603050405020304" pitchFamily="18" charset="0"/>
                        </a:rPr>
                        <a:t>WMM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extLst>
                  <a:ext uri="{0D108BD9-81ED-4DB2-BD59-A6C34878D82A}">
                    <a16:rowId xmlns:a16="http://schemas.microsoft.com/office/drawing/2014/main" val="1164091095"/>
                  </a:ext>
                </a:extLst>
              </a:tr>
              <a:tr h="370840">
                <a:tc vMerge="1">
                  <a:txBody>
                    <a:bodyPr/>
                    <a:lstStyle/>
                    <a:p>
                      <a:pPr algn="ctr"/>
                      <a:endParaRPr lang="en-IN" sz="25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500" b="1" dirty="0">
                          <a:solidFill>
                            <a:schemeClr val="tx1"/>
                          </a:solidFill>
                          <a:latin typeface="Times New Roman" panose="02020603050405020304" pitchFamily="18" charset="0"/>
                          <a:cs typeface="Times New Roman" panose="02020603050405020304" pitchFamily="18" charset="0"/>
                        </a:rPr>
                        <a:t>Water Bound Macadam</a:t>
                      </a:r>
                      <a:endParaRPr lang="en-IN" sz="2500" b="1"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a:r>
                        <a:rPr lang="en-US" sz="2500" b="1" dirty="0">
                          <a:solidFill>
                            <a:schemeClr val="tx1"/>
                          </a:solidFill>
                          <a:latin typeface="Times New Roman" panose="02020603050405020304" pitchFamily="18" charset="0"/>
                          <a:cs typeface="Times New Roman" panose="02020603050405020304" pitchFamily="18" charset="0"/>
                        </a:rPr>
                        <a:t>Wet Mix Macadam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extLst>
                  <a:ext uri="{0D108BD9-81ED-4DB2-BD59-A6C34878D82A}">
                    <a16:rowId xmlns:a16="http://schemas.microsoft.com/office/drawing/2014/main" val="2976488287"/>
                  </a:ext>
                </a:extLst>
              </a:tr>
              <a:tr h="370840">
                <a:tc>
                  <a:txBody>
                    <a:bodyPr/>
                    <a:lstStyle/>
                    <a:p>
                      <a:pPr algn="just"/>
                      <a:r>
                        <a:rPr lang="en-US" sz="2500" dirty="0">
                          <a:solidFill>
                            <a:schemeClr val="tx1"/>
                          </a:solidFill>
                          <a:latin typeface="Times New Roman" panose="02020603050405020304" pitchFamily="18" charset="0"/>
                          <a:cs typeface="Times New Roman" panose="02020603050405020304" pitchFamily="18" charset="0"/>
                        </a:rPr>
                        <a:t>Grading of Material</a:t>
                      </a:r>
                      <a:endParaRPr lang="en-IN" sz="25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just"/>
                      <a:r>
                        <a:rPr lang="en-US" sz="2500" dirty="0">
                          <a:solidFill>
                            <a:schemeClr val="tx1"/>
                          </a:solidFill>
                          <a:latin typeface="Times New Roman" panose="02020603050405020304" pitchFamily="18" charset="0"/>
                          <a:cs typeface="Times New Roman" panose="02020603050405020304" pitchFamily="18" charset="0"/>
                        </a:rPr>
                        <a:t>There are 3 gradings (G1: 90 mm to 45 mm, G2: 63 mm to 45 mm and G3: 53 mm to 22.4 mm) for Coarse aggregates and 2 gradings (13.2 mm  and 11.2 mm screening size)for screenings.</a:t>
                      </a:r>
                      <a:endParaRPr lang="en-IN" sz="25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r>
                        <a:rPr lang="en-US" sz="2500" dirty="0">
                          <a:solidFill>
                            <a:schemeClr val="tx1"/>
                          </a:solidFill>
                          <a:latin typeface="Times New Roman" panose="02020603050405020304" pitchFamily="18" charset="0"/>
                          <a:cs typeface="Times New Roman" panose="02020603050405020304" pitchFamily="18" charset="0"/>
                        </a:rPr>
                        <a:t>There is only one grading requirement of aggregates for WMM from IS Sieve size 53 mm to 75 micron.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27837182"/>
                  </a:ext>
                </a:extLst>
              </a:tr>
              <a:tr h="370840">
                <a:tc>
                  <a:txBody>
                    <a:bodyPr/>
                    <a:lstStyle/>
                    <a:p>
                      <a:r>
                        <a:rPr lang="en-US" sz="2500" dirty="0">
                          <a:solidFill>
                            <a:schemeClr val="tx1"/>
                          </a:solidFill>
                          <a:latin typeface="Times New Roman" panose="02020603050405020304" pitchFamily="18" charset="0"/>
                          <a:cs typeface="Times New Roman" panose="02020603050405020304" pitchFamily="18" charset="0"/>
                        </a:rPr>
                        <a:t>Compacted Thickness of each layer</a:t>
                      </a:r>
                      <a:endParaRPr lang="en-IN" sz="25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For grading G1 is 100 mm and for grading G2 and G3 it is 75 mm.</a:t>
                      </a:r>
                      <a:endParaRPr lang="en-IN" sz="25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Thickness of an individual layer shall not be less than 75 mm and can be up to 250 mm, for graded material.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50637176"/>
                  </a:ext>
                </a:extLst>
              </a:tr>
              <a:tr h="370840">
                <a:tc>
                  <a:txBody>
                    <a:bodyPr/>
                    <a:lstStyle/>
                    <a:p>
                      <a:pPr algn="just"/>
                      <a:r>
                        <a:rPr lang="en-US" sz="2500" dirty="0">
                          <a:solidFill>
                            <a:schemeClr val="tx1"/>
                          </a:solidFill>
                          <a:latin typeface="Times New Roman" panose="02020603050405020304" pitchFamily="18" charset="0"/>
                          <a:cs typeface="Times New Roman" panose="02020603050405020304" pitchFamily="18" charset="0"/>
                        </a:rPr>
                        <a:t>Water Consumption</a:t>
                      </a:r>
                      <a:endParaRPr lang="en-IN" sz="25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just"/>
                      <a:r>
                        <a:rPr lang="en-US" sz="2500" dirty="0">
                          <a:solidFill>
                            <a:schemeClr val="tx1"/>
                          </a:solidFill>
                          <a:latin typeface="Times New Roman" panose="02020603050405020304" pitchFamily="18" charset="0"/>
                          <a:cs typeface="Times New Roman" panose="02020603050405020304" pitchFamily="18" charset="0"/>
                        </a:rPr>
                        <a:t>Copious use of water</a:t>
                      </a:r>
                      <a:endParaRPr lang="en-IN" sz="25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r>
                        <a:rPr lang="en-US" sz="2500" dirty="0">
                          <a:solidFill>
                            <a:schemeClr val="tx1"/>
                          </a:solidFill>
                          <a:latin typeface="Times New Roman" panose="02020603050405020304" pitchFamily="18" charset="0"/>
                          <a:cs typeface="Times New Roman" panose="02020603050405020304" pitchFamily="18" charset="0"/>
                        </a:rPr>
                        <a:t>Less consumption of water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32790328"/>
                  </a:ext>
                </a:extLst>
              </a:tr>
            </a:tbl>
          </a:graphicData>
        </a:graphic>
      </p:graphicFrame>
    </p:spTree>
    <p:extLst>
      <p:ext uri="{BB962C8B-B14F-4D97-AF65-F5344CB8AC3E}">
        <p14:creationId xmlns:p14="http://schemas.microsoft.com/office/powerpoint/2010/main" val="35620170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7">
            <a:extLst>
              <a:ext uri="{FF2B5EF4-FFF2-40B4-BE49-F238E27FC236}">
                <a16:creationId xmlns:a16="http://schemas.microsoft.com/office/drawing/2014/main" id="{8B29E96F-AD16-4234-BCB4-1754E100B596}"/>
              </a:ext>
            </a:extLst>
          </p:cNvPr>
          <p:cNvGraphicFramePr>
            <a:graphicFrameLocks noGrp="1"/>
          </p:cNvGraphicFramePr>
          <p:nvPr>
            <p:extLst>
              <p:ext uri="{D42A27DB-BD31-4B8C-83A1-F6EECF244321}">
                <p14:modId xmlns:p14="http://schemas.microsoft.com/office/powerpoint/2010/main" val="3794501621"/>
              </p:ext>
            </p:extLst>
          </p:nvPr>
        </p:nvGraphicFramePr>
        <p:xfrm>
          <a:off x="568036" y="579120"/>
          <a:ext cx="11055927" cy="5699760"/>
        </p:xfrm>
        <a:graphic>
          <a:graphicData uri="http://schemas.openxmlformats.org/drawingml/2006/table">
            <a:tbl>
              <a:tblPr firstRow="1" bandRow="1">
                <a:tableStyleId>{5C22544A-7EE6-4342-B048-85BDC9FD1C3A}</a:tableStyleId>
              </a:tblPr>
              <a:tblGrid>
                <a:gridCol w="2078182">
                  <a:extLst>
                    <a:ext uri="{9D8B030D-6E8A-4147-A177-3AD203B41FA5}">
                      <a16:colId xmlns:a16="http://schemas.microsoft.com/office/drawing/2014/main" val="4069502565"/>
                    </a:ext>
                  </a:extLst>
                </a:gridCol>
                <a:gridCol w="4516581">
                  <a:extLst>
                    <a:ext uri="{9D8B030D-6E8A-4147-A177-3AD203B41FA5}">
                      <a16:colId xmlns:a16="http://schemas.microsoft.com/office/drawing/2014/main" val="3614156987"/>
                    </a:ext>
                  </a:extLst>
                </a:gridCol>
                <a:gridCol w="4461164">
                  <a:extLst>
                    <a:ext uri="{9D8B030D-6E8A-4147-A177-3AD203B41FA5}">
                      <a16:colId xmlns:a16="http://schemas.microsoft.com/office/drawing/2014/main" val="3166619106"/>
                    </a:ext>
                  </a:extLst>
                </a:gridCol>
              </a:tblGrid>
              <a:tr h="370840">
                <a:tc rowSpan="2">
                  <a:txBody>
                    <a:bodyPr/>
                    <a:lstStyle/>
                    <a:p>
                      <a:pPr algn="ctr"/>
                      <a:r>
                        <a:rPr lang="en-US" sz="2500" b="1" dirty="0">
                          <a:solidFill>
                            <a:schemeClr val="tx1"/>
                          </a:solidFill>
                          <a:latin typeface="Times New Roman" panose="02020603050405020304" pitchFamily="18" charset="0"/>
                          <a:cs typeface="Times New Roman" panose="02020603050405020304" pitchFamily="18" charset="0"/>
                        </a:rPr>
                        <a:t>Criteria</a:t>
                      </a:r>
                      <a:endParaRPr lang="en-IN" sz="2500" b="1"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a:r>
                        <a:rPr lang="en-US" sz="2500" b="1" dirty="0">
                          <a:solidFill>
                            <a:schemeClr val="tx1"/>
                          </a:solidFill>
                          <a:latin typeface="Times New Roman" panose="02020603050405020304" pitchFamily="18" charset="0"/>
                          <a:cs typeface="Times New Roman" panose="02020603050405020304" pitchFamily="18" charset="0"/>
                        </a:rPr>
                        <a:t>WBM</a:t>
                      </a:r>
                      <a:endParaRPr lang="en-IN" sz="2500" b="1"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a:r>
                        <a:rPr lang="en-US" sz="2500" b="1" dirty="0">
                          <a:solidFill>
                            <a:schemeClr val="tx1"/>
                          </a:solidFill>
                          <a:latin typeface="Times New Roman" panose="02020603050405020304" pitchFamily="18" charset="0"/>
                          <a:cs typeface="Times New Roman" panose="02020603050405020304" pitchFamily="18" charset="0"/>
                        </a:rPr>
                        <a:t>WMM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extLst>
                  <a:ext uri="{0D108BD9-81ED-4DB2-BD59-A6C34878D82A}">
                    <a16:rowId xmlns:a16="http://schemas.microsoft.com/office/drawing/2014/main" val="1164091095"/>
                  </a:ext>
                </a:extLst>
              </a:tr>
              <a:tr h="370840">
                <a:tc vMerge="1">
                  <a:txBody>
                    <a:bodyPr/>
                    <a:lstStyle/>
                    <a:p>
                      <a:pPr algn="ctr"/>
                      <a:endParaRPr lang="en-IN"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500" b="1" dirty="0">
                          <a:solidFill>
                            <a:schemeClr val="tx1"/>
                          </a:solidFill>
                          <a:latin typeface="Times New Roman" panose="02020603050405020304" pitchFamily="18" charset="0"/>
                          <a:cs typeface="Times New Roman" panose="02020603050405020304" pitchFamily="18" charset="0"/>
                        </a:rPr>
                        <a:t>Water Bound Macadam</a:t>
                      </a:r>
                      <a:endParaRPr lang="en-IN" sz="2500" b="1"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a:r>
                        <a:rPr lang="en-US" sz="2500" b="1" dirty="0">
                          <a:solidFill>
                            <a:schemeClr val="tx1"/>
                          </a:solidFill>
                          <a:latin typeface="Times New Roman" panose="02020603050405020304" pitchFamily="18" charset="0"/>
                          <a:cs typeface="Times New Roman" panose="02020603050405020304" pitchFamily="18" charset="0"/>
                        </a:rPr>
                        <a:t>Wet Mix Macadam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extLst>
                  <a:ext uri="{0D108BD9-81ED-4DB2-BD59-A6C34878D82A}">
                    <a16:rowId xmlns:a16="http://schemas.microsoft.com/office/drawing/2014/main" val="2976488287"/>
                  </a:ext>
                </a:extLst>
              </a:tr>
              <a:tr h="370840">
                <a:tc>
                  <a:txBody>
                    <a:bodyPr/>
                    <a:lstStyle/>
                    <a:p>
                      <a:pPr algn="just"/>
                      <a:r>
                        <a:rPr lang="en-US" sz="2500" dirty="0">
                          <a:solidFill>
                            <a:schemeClr val="tx1"/>
                          </a:solidFill>
                          <a:latin typeface="Times New Roman" panose="02020603050405020304" pitchFamily="18" charset="0"/>
                          <a:cs typeface="Times New Roman" panose="02020603050405020304" pitchFamily="18" charset="0"/>
                        </a:rPr>
                        <a:t>Construction</a:t>
                      </a:r>
                      <a:endParaRPr lang="en-IN" sz="25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just"/>
                      <a:r>
                        <a:rPr lang="en-US" sz="2500" dirty="0">
                          <a:solidFill>
                            <a:schemeClr val="tx1"/>
                          </a:solidFill>
                          <a:latin typeface="Times New Roman" panose="02020603050405020304" pitchFamily="18" charset="0"/>
                          <a:cs typeface="Times New Roman" panose="02020603050405020304" pitchFamily="18" charset="0"/>
                        </a:rPr>
                        <a:t>Corse aggregates are manually spread over the prepared surface.</a:t>
                      </a:r>
                      <a:endParaRPr lang="en-IN" sz="25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r>
                        <a:rPr lang="en-US" sz="2500" dirty="0">
                          <a:solidFill>
                            <a:schemeClr val="tx1"/>
                          </a:solidFill>
                          <a:latin typeface="Times New Roman" panose="02020603050405020304" pitchFamily="18" charset="0"/>
                          <a:cs typeface="Times New Roman" panose="02020603050405020304" pitchFamily="18" charset="0"/>
                        </a:rPr>
                        <a:t>The mix is prepared in the pugmill plant and then may be spread by a paver finisher and in case of multilayer construction the bottom layer/layers may be allowed to laid by motor grader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57377616"/>
                  </a:ext>
                </a:extLst>
              </a:tr>
              <a:tr h="370840">
                <a:tc>
                  <a:txBody>
                    <a:bodyPr/>
                    <a:lstStyle/>
                    <a:p>
                      <a:pPr algn="just"/>
                      <a:r>
                        <a:rPr lang="en-US" sz="2500" dirty="0">
                          <a:solidFill>
                            <a:schemeClr val="tx1"/>
                          </a:solidFill>
                          <a:latin typeface="Times New Roman" panose="02020603050405020304" pitchFamily="18" charset="0"/>
                          <a:cs typeface="Times New Roman" panose="02020603050405020304" pitchFamily="18" charset="0"/>
                        </a:rPr>
                        <a:t>Compaction</a:t>
                      </a:r>
                      <a:endParaRPr lang="en-IN" sz="25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just"/>
                      <a:r>
                        <a:rPr lang="en-US" sz="2500" dirty="0">
                          <a:solidFill>
                            <a:schemeClr val="tx1"/>
                          </a:solidFill>
                          <a:latin typeface="Times New Roman" panose="02020603050405020304" pitchFamily="18" charset="0"/>
                          <a:cs typeface="Times New Roman" panose="02020603050405020304" pitchFamily="18" charset="0"/>
                        </a:rPr>
                        <a:t>After the laying of coarse aggregates rolling is done. After this screenings are applied to fill interstices followed by its rolling. Finally binding material is applied then its rolling is done.</a:t>
                      </a:r>
                      <a:endParaRPr lang="en-IN" sz="25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r>
                        <a:rPr lang="en-US" sz="2500" dirty="0">
                          <a:solidFill>
                            <a:schemeClr val="tx1"/>
                          </a:solidFill>
                          <a:latin typeface="Times New Roman" panose="02020603050405020304" pitchFamily="18" charset="0"/>
                          <a:cs typeface="Times New Roman" panose="02020603050405020304" pitchFamily="18" charset="0"/>
                        </a:rPr>
                        <a:t>Compaction of WMM mix is done in a single step, as mix is prepared.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27837182"/>
                  </a:ext>
                </a:extLst>
              </a:tr>
            </a:tbl>
          </a:graphicData>
        </a:graphic>
      </p:graphicFrame>
    </p:spTree>
    <p:extLst>
      <p:ext uri="{BB962C8B-B14F-4D97-AF65-F5344CB8AC3E}">
        <p14:creationId xmlns:p14="http://schemas.microsoft.com/office/powerpoint/2010/main" val="102002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7">
            <a:extLst>
              <a:ext uri="{FF2B5EF4-FFF2-40B4-BE49-F238E27FC236}">
                <a16:creationId xmlns:a16="http://schemas.microsoft.com/office/drawing/2014/main" id="{12C05D97-6D31-4FC7-B94A-72029C246A52}"/>
              </a:ext>
            </a:extLst>
          </p:cNvPr>
          <p:cNvGraphicFramePr>
            <a:graphicFrameLocks noGrp="1"/>
          </p:cNvGraphicFramePr>
          <p:nvPr>
            <p:extLst>
              <p:ext uri="{D42A27DB-BD31-4B8C-83A1-F6EECF244321}">
                <p14:modId xmlns:p14="http://schemas.microsoft.com/office/powerpoint/2010/main" val="963909987"/>
              </p:ext>
            </p:extLst>
          </p:nvPr>
        </p:nvGraphicFramePr>
        <p:xfrm>
          <a:off x="537440" y="297180"/>
          <a:ext cx="11117119" cy="6263640"/>
        </p:xfrm>
        <a:graphic>
          <a:graphicData uri="http://schemas.openxmlformats.org/drawingml/2006/table">
            <a:tbl>
              <a:tblPr firstRow="1" bandRow="1">
                <a:tableStyleId>{5C22544A-7EE6-4342-B048-85BDC9FD1C3A}</a:tableStyleId>
              </a:tblPr>
              <a:tblGrid>
                <a:gridCol w="1973119">
                  <a:extLst>
                    <a:ext uri="{9D8B030D-6E8A-4147-A177-3AD203B41FA5}">
                      <a16:colId xmlns:a16="http://schemas.microsoft.com/office/drawing/2014/main" val="4069502565"/>
                    </a:ext>
                  </a:extLst>
                </a:gridCol>
                <a:gridCol w="4904509">
                  <a:extLst>
                    <a:ext uri="{9D8B030D-6E8A-4147-A177-3AD203B41FA5}">
                      <a16:colId xmlns:a16="http://schemas.microsoft.com/office/drawing/2014/main" val="3614156987"/>
                    </a:ext>
                  </a:extLst>
                </a:gridCol>
                <a:gridCol w="4239491">
                  <a:extLst>
                    <a:ext uri="{9D8B030D-6E8A-4147-A177-3AD203B41FA5}">
                      <a16:colId xmlns:a16="http://schemas.microsoft.com/office/drawing/2014/main" val="3166619106"/>
                    </a:ext>
                  </a:extLst>
                </a:gridCol>
              </a:tblGrid>
              <a:tr h="370840">
                <a:tc>
                  <a:txBody>
                    <a:bodyPr/>
                    <a:lstStyle/>
                    <a:p>
                      <a:pPr algn="ctr"/>
                      <a:r>
                        <a:rPr lang="en-US" sz="2500" dirty="0">
                          <a:solidFill>
                            <a:schemeClr val="tx1"/>
                          </a:solidFill>
                          <a:latin typeface="Times New Roman" panose="02020603050405020304" pitchFamily="18" charset="0"/>
                          <a:cs typeface="Times New Roman" panose="02020603050405020304" pitchFamily="18" charset="0"/>
                        </a:rPr>
                        <a:t>Criteria</a:t>
                      </a:r>
                      <a:endParaRPr lang="en-IN" sz="25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a:r>
                        <a:rPr lang="en-US" sz="2500" dirty="0">
                          <a:solidFill>
                            <a:schemeClr val="tx1"/>
                          </a:solidFill>
                          <a:latin typeface="Times New Roman" panose="02020603050405020304" pitchFamily="18" charset="0"/>
                          <a:cs typeface="Times New Roman" panose="02020603050405020304" pitchFamily="18" charset="0"/>
                        </a:rPr>
                        <a:t>WBM</a:t>
                      </a:r>
                      <a:endParaRPr lang="en-IN" sz="25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a:r>
                        <a:rPr lang="en-US" sz="2500" dirty="0">
                          <a:solidFill>
                            <a:schemeClr val="tx1"/>
                          </a:solidFill>
                          <a:latin typeface="Times New Roman" panose="02020603050405020304" pitchFamily="18" charset="0"/>
                          <a:cs typeface="Times New Roman" panose="02020603050405020304" pitchFamily="18" charset="0"/>
                        </a:rPr>
                        <a:t>WMM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extLst>
                  <a:ext uri="{0D108BD9-81ED-4DB2-BD59-A6C34878D82A}">
                    <a16:rowId xmlns:a16="http://schemas.microsoft.com/office/drawing/2014/main" val="1164091095"/>
                  </a:ext>
                </a:extLst>
              </a:tr>
              <a:tr h="370840">
                <a:tc>
                  <a:txBody>
                    <a:bodyPr/>
                    <a:lstStyle/>
                    <a:p>
                      <a:pPr algn="just"/>
                      <a:r>
                        <a:rPr lang="en-US" sz="2500" dirty="0">
                          <a:solidFill>
                            <a:schemeClr val="tx1"/>
                          </a:solidFill>
                          <a:latin typeface="Times New Roman" panose="02020603050405020304" pitchFamily="18" charset="0"/>
                          <a:cs typeface="Times New Roman" panose="02020603050405020304" pitchFamily="18" charset="0"/>
                        </a:rPr>
                        <a:t>Thickness of Compacted layer and type of roller used</a:t>
                      </a:r>
                      <a:endParaRPr lang="en-IN" sz="25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just"/>
                      <a:r>
                        <a:rPr lang="en-US" sz="2500" dirty="0">
                          <a:solidFill>
                            <a:schemeClr val="tx1"/>
                          </a:solidFill>
                          <a:latin typeface="Times New Roman" panose="02020603050405020304" pitchFamily="18" charset="0"/>
                          <a:cs typeface="Times New Roman" panose="02020603050405020304" pitchFamily="18" charset="0"/>
                        </a:rPr>
                        <a:t>It may be 100 mm or 75 mm depending upon grading of material. Three wheel-power roller of 80 to 100 kN capacity or an equivalent vibratory roller can be used.</a:t>
                      </a:r>
                      <a:endParaRPr lang="en-IN" sz="25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r>
                        <a:rPr lang="en-US" sz="2500" dirty="0">
                          <a:solidFill>
                            <a:schemeClr val="tx1"/>
                          </a:solidFill>
                          <a:latin typeface="Times New Roman" panose="02020603050405020304" pitchFamily="18" charset="0"/>
                          <a:cs typeface="Times New Roman" panose="02020603050405020304" pitchFamily="18" charset="0"/>
                        </a:rPr>
                        <a:t>It is up to 100 mm when smooth wheeled roller is used and up to 200 mm when vibratory wheeled roller is used.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59038983"/>
                  </a:ext>
                </a:extLst>
              </a:tr>
              <a:tr h="370840">
                <a:tc>
                  <a:txBody>
                    <a:bodyPr/>
                    <a:lstStyle/>
                    <a:p>
                      <a:pPr algn="just"/>
                      <a:r>
                        <a:rPr lang="en-US" sz="2500" dirty="0">
                          <a:solidFill>
                            <a:schemeClr val="tx1"/>
                          </a:solidFill>
                          <a:latin typeface="Times New Roman" panose="02020603050405020304" pitchFamily="18" charset="0"/>
                          <a:cs typeface="Times New Roman" panose="02020603050405020304" pitchFamily="18" charset="0"/>
                        </a:rPr>
                        <a:t>Segregation Problem</a:t>
                      </a:r>
                      <a:endParaRPr lang="en-IN" sz="25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just"/>
                      <a:r>
                        <a:rPr lang="en-US" sz="2500" dirty="0">
                          <a:solidFill>
                            <a:schemeClr val="tx1"/>
                          </a:solidFill>
                          <a:latin typeface="Times New Roman" panose="02020603050405020304" pitchFamily="18" charset="0"/>
                          <a:cs typeface="Times New Roman" panose="02020603050405020304" pitchFamily="18" charset="0"/>
                        </a:rPr>
                        <a:t>Segregation takes place in mix and there is non-uniformity is the finished work</a:t>
                      </a:r>
                      <a:endParaRPr lang="en-IN" sz="25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r>
                        <a:rPr lang="en-US" sz="2500" dirty="0">
                          <a:solidFill>
                            <a:schemeClr val="tx1"/>
                          </a:solidFill>
                          <a:latin typeface="Times New Roman" panose="02020603050405020304" pitchFamily="18" charset="0"/>
                          <a:cs typeface="Times New Roman" panose="02020603050405020304" pitchFamily="18" charset="0"/>
                        </a:rPr>
                        <a:t>No segregation in mix. A dense uniform mass is obtained in the form of finished work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56258590"/>
                  </a:ext>
                </a:extLst>
              </a:tr>
              <a:tr h="370840">
                <a:tc>
                  <a:txBody>
                    <a:bodyPr/>
                    <a:lstStyle/>
                    <a:p>
                      <a:pPr algn="just"/>
                      <a:r>
                        <a:rPr lang="en-US" sz="2500" dirty="0">
                          <a:solidFill>
                            <a:schemeClr val="tx1"/>
                          </a:solidFill>
                          <a:latin typeface="Times New Roman" panose="02020603050405020304" pitchFamily="18" charset="0"/>
                          <a:cs typeface="Times New Roman" panose="02020603050405020304" pitchFamily="18" charset="0"/>
                        </a:rPr>
                        <a:t>Time of construction</a:t>
                      </a:r>
                      <a:endParaRPr lang="en-IN" sz="25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just"/>
                      <a:r>
                        <a:rPr lang="en-US" sz="2500" dirty="0">
                          <a:solidFill>
                            <a:schemeClr val="tx1"/>
                          </a:solidFill>
                          <a:latin typeface="Times New Roman" panose="02020603050405020304" pitchFamily="18" charset="0"/>
                          <a:cs typeface="Times New Roman" panose="02020603050405020304" pitchFamily="18" charset="0"/>
                        </a:rPr>
                        <a:t>More time consuming as construction is done manually </a:t>
                      </a:r>
                      <a:endParaRPr lang="en-IN" sz="25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r>
                        <a:rPr lang="en-US" sz="2500" dirty="0">
                          <a:solidFill>
                            <a:schemeClr val="tx1"/>
                          </a:solidFill>
                          <a:latin typeface="Times New Roman" panose="02020603050405020304" pitchFamily="18" charset="0"/>
                          <a:cs typeface="Times New Roman" panose="02020603050405020304" pitchFamily="18" charset="0"/>
                        </a:rPr>
                        <a:t>Faster rate of  construction as machinery is involved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69247433"/>
                  </a:ext>
                </a:extLst>
              </a:tr>
              <a:tr h="627027">
                <a:tc>
                  <a:txBody>
                    <a:bodyPr/>
                    <a:lstStyle/>
                    <a:p>
                      <a:pPr algn="just"/>
                      <a:r>
                        <a:rPr lang="en-US" sz="2500" dirty="0">
                          <a:solidFill>
                            <a:schemeClr val="tx1"/>
                          </a:solidFill>
                          <a:latin typeface="Times New Roman" panose="02020603050405020304" pitchFamily="18" charset="0"/>
                          <a:cs typeface="Times New Roman" panose="02020603050405020304" pitchFamily="18" charset="0"/>
                        </a:rPr>
                        <a:t>Quality of Construction</a:t>
                      </a:r>
                      <a:endParaRPr lang="en-IN" sz="25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just"/>
                      <a:r>
                        <a:rPr lang="en-US" sz="2500" dirty="0">
                          <a:solidFill>
                            <a:schemeClr val="tx1"/>
                          </a:solidFill>
                          <a:latin typeface="Times New Roman" panose="02020603050405020304" pitchFamily="18" charset="0"/>
                          <a:cs typeface="Times New Roman" panose="02020603050405020304" pitchFamily="18" charset="0"/>
                        </a:rPr>
                        <a:t>Not very good</a:t>
                      </a:r>
                      <a:endParaRPr lang="en-IN" sz="25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r>
                        <a:rPr lang="en-US" sz="2500" dirty="0">
                          <a:solidFill>
                            <a:schemeClr val="tx1"/>
                          </a:solidFill>
                          <a:latin typeface="Times New Roman" panose="02020603050405020304" pitchFamily="18" charset="0"/>
                          <a:cs typeface="Times New Roman" panose="02020603050405020304" pitchFamily="18" charset="0"/>
                        </a:rPr>
                        <a:t>Good quality, because there is a good control over the mix, used in construction.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57377616"/>
                  </a:ext>
                </a:extLst>
              </a:tr>
              <a:tr h="370840">
                <a:tc>
                  <a:txBody>
                    <a:bodyPr/>
                    <a:lstStyle/>
                    <a:p>
                      <a:pPr algn="just"/>
                      <a:r>
                        <a:rPr lang="en-US" sz="2500" dirty="0">
                          <a:solidFill>
                            <a:schemeClr val="tx1"/>
                          </a:solidFill>
                          <a:latin typeface="Times New Roman" panose="02020603050405020304" pitchFamily="18" charset="0"/>
                          <a:cs typeface="Times New Roman" panose="02020603050405020304" pitchFamily="18" charset="0"/>
                        </a:rPr>
                        <a:t>Cost</a:t>
                      </a:r>
                      <a:endParaRPr lang="en-IN" sz="25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just"/>
                      <a:r>
                        <a:rPr lang="en-US" sz="2500" dirty="0">
                          <a:solidFill>
                            <a:schemeClr val="tx1"/>
                          </a:solidFill>
                          <a:latin typeface="Times New Roman" panose="02020603050405020304" pitchFamily="18" charset="0"/>
                          <a:cs typeface="Times New Roman" panose="02020603050405020304" pitchFamily="18" charset="0"/>
                        </a:rPr>
                        <a:t>Cheaper than WMM</a:t>
                      </a:r>
                      <a:endParaRPr lang="en-IN" sz="25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r>
                        <a:rPr lang="en-US" sz="2500" dirty="0">
                          <a:solidFill>
                            <a:schemeClr val="tx1"/>
                          </a:solidFill>
                          <a:latin typeface="Times New Roman" panose="02020603050405020304" pitchFamily="18" charset="0"/>
                          <a:cs typeface="Times New Roman" panose="02020603050405020304" pitchFamily="18" charset="0"/>
                        </a:rPr>
                        <a:t>Costlier than WBM,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27837182"/>
                  </a:ext>
                </a:extLst>
              </a:tr>
            </a:tbl>
          </a:graphicData>
        </a:graphic>
      </p:graphicFrame>
    </p:spTree>
    <p:extLst>
      <p:ext uri="{BB962C8B-B14F-4D97-AF65-F5344CB8AC3E}">
        <p14:creationId xmlns:p14="http://schemas.microsoft.com/office/powerpoint/2010/main" val="37184260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1212</TotalTime>
  <Words>509</Words>
  <Application>Microsoft Office PowerPoint</Application>
  <PresentationFormat>Widescreen</PresentationFormat>
  <Paragraphs>57</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Harish Kumar</dc:creator>
  <cp:lastModifiedBy>Harish Kumar</cp:lastModifiedBy>
  <cp:revision>11</cp:revision>
  <dcterms:created xsi:type="dcterms:W3CDTF">2020-12-07T09:16:53Z</dcterms:created>
  <dcterms:modified xsi:type="dcterms:W3CDTF">2020-12-28T15:50:17Z</dcterms:modified>
</cp:coreProperties>
</file>