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69" d="100"/>
          <a:sy n="69"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3E94F-07F5-417C-AE82-5C3DAA7EFF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0B4C466-BF27-40F2-9257-6646ECEFCA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F6434EC-D38D-4A94-B16D-DB93FF766E8C}"/>
              </a:ext>
            </a:extLst>
          </p:cNvPr>
          <p:cNvSpPr>
            <a:spLocks noGrp="1"/>
          </p:cNvSpPr>
          <p:nvPr>
            <p:ph type="dt" sz="half" idx="10"/>
          </p:nvPr>
        </p:nvSpPr>
        <p:spPr/>
        <p:txBody>
          <a:bodyPr/>
          <a:lstStyle/>
          <a:p>
            <a:fld id="{80006906-0414-4585-8DED-A6DD8A1E4DC0}" type="datetimeFigureOut">
              <a:rPr lang="en-IN" smtClean="0"/>
              <a:t>16-11-2020</a:t>
            </a:fld>
            <a:endParaRPr lang="en-IN"/>
          </a:p>
        </p:txBody>
      </p:sp>
      <p:sp>
        <p:nvSpPr>
          <p:cNvPr id="5" name="Footer Placeholder 4">
            <a:extLst>
              <a:ext uri="{FF2B5EF4-FFF2-40B4-BE49-F238E27FC236}">
                <a16:creationId xmlns:a16="http://schemas.microsoft.com/office/drawing/2014/main" id="{1E4CE085-AC48-421D-8DB3-E9FE271AB38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9E25D0C-44C1-4A76-B436-E92F08A8C355}"/>
              </a:ext>
            </a:extLst>
          </p:cNvPr>
          <p:cNvSpPr>
            <a:spLocks noGrp="1"/>
          </p:cNvSpPr>
          <p:nvPr>
            <p:ph type="sldNum" sz="quarter" idx="12"/>
          </p:nvPr>
        </p:nvSpPr>
        <p:spPr/>
        <p:txBody>
          <a:bodyPr/>
          <a:lstStyle/>
          <a:p>
            <a:fld id="{6AF412E3-055B-48AC-B4B6-8D87EA703BE5}" type="slidenum">
              <a:rPr lang="en-IN" smtClean="0"/>
              <a:t>‹#›</a:t>
            </a:fld>
            <a:endParaRPr lang="en-IN"/>
          </a:p>
        </p:txBody>
      </p:sp>
    </p:spTree>
    <p:extLst>
      <p:ext uri="{BB962C8B-B14F-4D97-AF65-F5344CB8AC3E}">
        <p14:creationId xmlns:p14="http://schemas.microsoft.com/office/powerpoint/2010/main" val="393313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DEC06-E785-45AA-BA44-E158F69B245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E560396-4E7E-4899-8857-D6D73F22A3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62FCFF6-707C-4F0C-8421-2BDB76AA0316}"/>
              </a:ext>
            </a:extLst>
          </p:cNvPr>
          <p:cNvSpPr>
            <a:spLocks noGrp="1"/>
          </p:cNvSpPr>
          <p:nvPr>
            <p:ph type="dt" sz="half" idx="10"/>
          </p:nvPr>
        </p:nvSpPr>
        <p:spPr/>
        <p:txBody>
          <a:bodyPr/>
          <a:lstStyle/>
          <a:p>
            <a:fld id="{80006906-0414-4585-8DED-A6DD8A1E4DC0}" type="datetimeFigureOut">
              <a:rPr lang="en-IN" smtClean="0"/>
              <a:t>16-11-2020</a:t>
            </a:fld>
            <a:endParaRPr lang="en-IN"/>
          </a:p>
        </p:txBody>
      </p:sp>
      <p:sp>
        <p:nvSpPr>
          <p:cNvPr id="5" name="Footer Placeholder 4">
            <a:extLst>
              <a:ext uri="{FF2B5EF4-FFF2-40B4-BE49-F238E27FC236}">
                <a16:creationId xmlns:a16="http://schemas.microsoft.com/office/drawing/2014/main" id="{6F648E2D-8164-49D6-A1D4-E7F129ED4FA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744E378-4F2D-4A33-8838-996F4F9B2A71}"/>
              </a:ext>
            </a:extLst>
          </p:cNvPr>
          <p:cNvSpPr>
            <a:spLocks noGrp="1"/>
          </p:cNvSpPr>
          <p:nvPr>
            <p:ph type="sldNum" sz="quarter" idx="12"/>
          </p:nvPr>
        </p:nvSpPr>
        <p:spPr/>
        <p:txBody>
          <a:bodyPr/>
          <a:lstStyle/>
          <a:p>
            <a:fld id="{6AF412E3-055B-48AC-B4B6-8D87EA703BE5}" type="slidenum">
              <a:rPr lang="en-IN" smtClean="0"/>
              <a:t>‹#›</a:t>
            </a:fld>
            <a:endParaRPr lang="en-IN"/>
          </a:p>
        </p:txBody>
      </p:sp>
    </p:spTree>
    <p:extLst>
      <p:ext uri="{BB962C8B-B14F-4D97-AF65-F5344CB8AC3E}">
        <p14:creationId xmlns:p14="http://schemas.microsoft.com/office/powerpoint/2010/main" val="252645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F49497-203E-480E-BF45-800A52A4F7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D55B10C-3DD7-4A09-A941-2F4FA46EC2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6B1ED90-A713-4A8C-BA8D-BC42622094D1}"/>
              </a:ext>
            </a:extLst>
          </p:cNvPr>
          <p:cNvSpPr>
            <a:spLocks noGrp="1"/>
          </p:cNvSpPr>
          <p:nvPr>
            <p:ph type="dt" sz="half" idx="10"/>
          </p:nvPr>
        </p:nvSpPr>
        <p:spPr/>
        <p:txBody>
          <a:bodyPr/>
          <a:lstStyle/>
          <a:p>
            <a:fld id="{80006906-0414-4585-8DED-A6DD8A1E4DC0}" type="datetimeFigureOut">
              <a:rPr lang="en-IN" smtClean="0"/>
              <a:t>16-11-2020</a:t>
            </a:fld>
            <a:endParaRPr lang="en-IN"/>
          </a:p>
        </p:txBody>
      </p:sp>
      <p:sp>
        <p:nvSpPr>
          <p:cNvPr id="5" name="Footer Placeholder 4">
            <a:extLst>
              <a:ext uri="{FF2B5EF4-FFF2-40B4-BE49-F238E27FC236}">
                <a16:creationId xmlns:a16="http://schemas.microsoft.com/office/drawing/2014/main" id="{7B118EB9-3FF7-45F4-BAAE-1D99A695BA7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86159E0-5B77-4FF5-BCC1-63028483A6EE}"/>
              </a:ext>
            </a:extLst>
          </p:cNvPr>
          <p:cNvSpPr>
            <a:spLocks noGrp="1"/>
          </p:cNvSpPr>
          <p:nvPr>
            <p:ph type="sldNum" sz="quarter" idx="12"/>
          </p:nvPr>
        </p:nvSpPr>
        <p:spPr/>
        <p:txBody>
          <a:bodyPr/>
          <a:lstStyle/>
          <a:p>
            <a:fld id="{6AF412E3-055B-48AC-B4B6-8D87EA703BE5}" type="slidenum">
              <a:rPr lang="en-IN" smtClean="0"/>
              <a:t>‹#›</a:t>
            </a:fld>
            <a:endParaRPr lang="en-IN"/>
          </a:p>
        </p:txBody>
      </p:sp>
    </p:spTree>
    <p:extLst>
      <p:ext uri="{BB962C8B-B14F-4D97-AF65-F5344CB8AC3E}">
        <p14:creationId xmlns:p14="http://schemas.microsoft.com/office/powerpoint/2010/main" val="2573215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5585E-78A3-402F-BBBD-8C9B0DB67A5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AA3E9FA-DA9B-4550-9770-DF5377E183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8CCAC96-C63A-43EE-BF15-CC7AC2415FEA}"/>
              </a:ext>
            </a:extLst>
          </p:cNvPr>
          <p:cNvSpPr>
            <a:spLocks noGrp="1"/>
          </p:cNvSpPr>
          <p:nvPr>
            <p:ph type="dt" sz="half" idx="10"/>
          </p:nvPr>
        </p:nvSpPr>
        <p:spPr/>
        <p:txBody>
          <a:bodyPr/>
          <a:lstStyle/>
          <a:p>
            <a:fld id="{80006906-0414-4585-8DED-A6DD8A1E4DC0}" type="datetimeFigureOut">
              <a:rPr lang="en-IN" smtClean="0"/>
              <a:t>16-11-2020</a:t>
            </a:fld>
            <a:endParaRPr lang="en-IN"/>
          </a:p>
        </p:txBody>
      </p:sp>
      <p:sp>
        <p:nvSpPr>
          <p:cNvPr id="5" name="Footer Placeholder 4">
            <a:extLst>
              <a:ext uri="{FF2B5EF4-FFF2-40B4-BE49-F238E27FC236}">
                <a16:creationId xmlns:a16="http://schemas.microsoft.com/office/drawing/2014/main" id="{981BF982-AF6F-45A6-AA15-67303CF7454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7029C8D-B1D3-4CE3-980C-2AE91B2F6E88}"/>
              </a:ext>
            </a:extLst>
          </p:cNvPr>
          <p:cNvSpPr>
            <a:spLocks noGrp="1"/>
          </p:cNvSpPr>
          <p:nvPr>
            <p:ph type="sldNum" sz="quarter" idx="12"/>
          </p:nvPr>
        </p:nvSpPr>
        <p:spPr/>
        <p:txBody>
          <a:bodyPr/>
          <a:lstStyle/>
          <a:p>
            <a:fld id="{6AF412E3-055B-48AC-B4B6-8D87EA703BE5}" type="slidenum">
              <a:rPr lang="en-IN" smtClean="0"/>
              <a:t>‹#›</a:t>
            </a:fld>
            <a:endParaRPr lang="en-IN"/>
          </a:p>
        </p:txBody>
      </p:sp>
    </p:spTree>
    <p:extLst>
      <p:ext uri="{BB962C8B-B14F-4D97-AF65-F5344CB8AC3E}">
        <p14:creationId xmlns:p14="http://schemas.microsoft.com/office/powerpoint/2010/main" val="1356464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33D1B-B23D-408E-B909-EDAB85364A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52834F4-96AD-4489-8867-8ABA4D1F64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A4E6F2-80B5-4053-8D7F-CF2AC8A71F8D}"/>
              </a:ext>
            </a:extLst>
          </p:cNvPr>
          <p:cNvSpPr>
            <a:spLocks noGrp="1"/>
          </p:cNvSpPr>
          <p:nvPr>
            <p:ph type="dt" sz="half" idx="10"/>
          </p:nvPr>
        </p:nvSpPr>
        <p:spPr/>
        <p:txBody>
          <a:bodyPr/>
          <a:lstStyle/>
          <a:p>
            <a:fld id="{80006906-0414-4585-8DED-A6DD8A1E4DC0}" type="datetimeFigureOut">
              <a:rPr lang="en-IN" smtClean="0"/>
              <a:t>16-11-2020</a:t>
            </a:fld>
            <a:endParaRPr lang="en-IN"/>
          </a:p>
        </p:txBody>
      </p:sp>
      <p:sp>
        <p:nvSpPr>
          <p:cNvPr id="5" name="Footer Placeholder 4">
            <a:extLst>
              <a:ext uri="{FF2B5EF4-FFF2-40B4-BE49-F238E27FC236}">
                <a16:creationId xmlns:a16="http://schemas.microsoft.com/office/drawing/2014/main" id="{7EB9DCDF-2972-483A-A408-118313A1F3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729D373-7488-4BB4-9F64-CFE8079194BE}"/>
              </a:ext>
            </a:extLst>
          </p:cNvPr>
          <p:cNvSpPr>
            <a:spLocks noGrp="1"/>
          </p:cNvSpPr>
          <p:nvPr>
            <p:ph type="sldNum" sz="quarter" idx="12"/>
          </p:nvPr>
        </p:nvSpPr>
        <p:spPr/>
        <p:txBody>
          <a:bodyPr/>
          <a:lstStyle/>
          <a:p>
            <a:fld id="{6AF412E3-055B-48AC-B4B6-8D87EA703BE5}" type="slidenum">
              <a:rPr lang="en-IN" smtClean="0"/>
              <a:t>‹#›</a:t>
            </a:fld>
            <a:endParaRPr lang="en-IN"/>
          </a:p>
        </p:txBody>
      </p:sp>
    </p:spTree>
    <p:extLst>
      <p:ext uri="{BB962C8B-B14F-4D97-AF65-F5344CB8AC3E}">
        <p14:creationId xmlns:p14="http://schemas.microsoft.com/office/powerpoint/2010/main" val="938937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DA65-57F8-407A-8446-E133E1D04AD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E618C21-164E-4FA4-B4A9-1A1C8C3D5C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98FCE9F-82E2-4FF3-9200-320B9A489D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784F586-D203-4E67-9332-BB91F5F971EB}"/>
              </a:ext>
            </a:extLst>
          </p:cNvPr>
          <p:cNvSpPr>
            <a:spLocks noGrp="1"/>
          </p:cNvSpPr>
          <p:nvPr>
            <p:ph type="dt" sz="half" idx="10"/>
          </p:nvPr>
        </p:nvSpPr>
        <p:spPr/>
        <p:txBody>
          <a:bodyPr/>
          <a:lstStyle/>
          <a:p>
            <a:fld id="{80006906-0414-4585-8DED-A6DD8A1E4DC0}" type="datetimeFigureOut">
              <a:rPr lang="en-IN" smtClean="0"/>
              <a:t>16-11-2020</a:t>
            </a:fld>
            <a:endParaRPr lang="en-IN"/>
          </a:p>
        </p:txBody>
      </p:sp>
      <p:sp>
        <p:nvSpPr>
          <p:cNvPr id="6" name="Footer Placeholder 5">
            <a:extLst>
              <a:ext uri="{FF2B5EF4-FFF2-40B4-BE49-F238E27FC236}">
                <a16:creationId xmlns:a16="http://schemas.microsoft.com/office/drawing/2014/main" id="{38B2A236-F7FF-4748-ACE9-A9CEFF013A4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FC262B5-1488-466C-8E8C-A41D65431E13}"/>
              </a:ext>
            </a:extLst>
          </p:cNvPr>
          <p:cNvSpPr>
            <a:spLocks noGrp="1"/>
          </p:cNvSpPr>
          <p:nvPr>
            <p:ph type="sldNum" sz="quarter" idx="12"/>
          </p:nvPr>
        </p:nvSpPr>
        <p:spPr/>
        <p:txBody>
          <a:bodyPr/>
          <a:lstStyle/>
          <a:p>
            <a:fld id="{6AF412E3-055B-48AC-B4B6-8D87EA703BE5}" type="slidenum">
              <a:rPr lang="en-IN" smtClean="0"/>
              <a:t>‹#›</a:t>
            </a:fld>
            <a:endParaRPr lang="en-IN"/>
          </a:p>
        </p:txBody>
      </p:sp>
    </p:spTree>
    <p:extLst>
      <p:ext uri="{BB962C8B-B14F-4D97-AF65-F5344CB8AC3E}">
        <p14:creationId xmlns:p14="http://schemas.microsoft.com/office/powerpoint/2010/main" val="118736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E0A41-AFEC-4825-BFEA-C2B1F9AD356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605C6AE-0827-4AB8-992A-3E785FA751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EC252F-5496-43C0-891F-0EBB299024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0A35047-4FD8-49CB-94BE-09AE7FB3D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13519-942F-4C12-8434-BE746EDE97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7BC26D5-1887-49CB-A84F-DD09492EC966}"/>
              </a:ext>
            </a:extLst>
          </p:cNvPr>
          <p:cNvSpPr>
            <a:spLocks noGrp="1"/>
          </p:cNvSpPr>
          <p:nvPr>
            <p:ph type="dt" sz="half" idx="10"/>
          </p:nvPr>
        </p:nvSpPr>
        <p:spPr/>
        <p:txBody>
          <a:bodyPr/>
          <a:lstStyle/>
          <a:p>
            <a:fld id="{80006906-0414-4585-8DED-A6DD8A1E4DC0}" type="datetimeFigureOut">
              <a:rPr lang="en-IN" smtClean="0"/>
              <a:t>16-11-2020</a:t>
            </a:fld>
            <a:endParaRPr lang="en-IN"/>
          </a:p>
        </p:txBody>
      </p:sp>
      <p:sp>
        <p:nvSpPr>
          <p:cNvPr id="8" name="Footer Placeholder 7">
            <a:extLst>
              <a:ext uri="{FF2B5EF4-FFF2-40B4-BE49-F238E27FC236}">
                <a16:creationId xmlns:a16="http://schemas.microsoft.com/office/drawing/2014/main" id="{0F652E3E-153C-4AED-BC08-7699877559D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373DEB1-B5B4-4512-AB69-3B046CD12B8B}"/>
              </a:ext>
            </a:extLst>
          </p:cNvPr>
          <p:cNvSpPr>
            <a:spLocks noGrp="1"/>
          </p:cNvSpPr>
          <p:nvPr>
            <p:ph type="sldNum" sz="quarter" idx="12"/>
          </p:nvPr>
        </p:nvSpPr>
        <p:spPr/>
        <p:txBody>
          <a:bodyPr/>
          <a:lstStyle/>
          <a:p>
            <a:fld id="{6AF412E3-055B-48AC-B4B6-8D87EA703BE5}" type="slidenum">
              <a:rPr lang="en-IN" smtClean="0"/>
              <a:t>‹#›</a:t>
            </a:fld>
            <a:endParaRPr lang="en-IN"/>
          </a:p>
        </p:txBody>
      </p:sp>
    </p:spTree>
    <p:extLst>
      <p:ext uri="{BB962C8B-B14F-4D97-AF65-F5344CB8AC3E}">
        <p14:creationId xmlns:p14="http://schemas.microsoft.com/office/powerpoint/2010/main" val="256539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D406E-B5AC-4037-B8E2-28EB1144AC3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10A0FE5-968D-47E5-A6CB-DF3A60F4AB7E}"/>
              </a:ext>
            </a:extLst>
          </p:cNvPr>
          <p:cNvSpPr>
            <a:spLocks noGrp="1"/>
          </p:cNvSpPr>
          <p:nvPr>
            <p:ph type="dt" sz="half" idx="10"/>
          </p:nvPr>
        </p:nvSpPr>
        <p:spPr/>
        <p:txBody>
          <a:bodyPr/>
          <a:lstStyle/>
          <a:p>
            <a:fld id="{80006906-0414-4585-8DED-A6DD8A1E4DC0}" type="datetimeFigureOut">
              <a:rPr lang="en-IN" smtClean="0"/>
              <a:t>16-11-2020</a:t>
            </a:fld>
            <a:endParaRPr lang="en-IN"/>
          </a:p>
        </p:txBody>
      </p:sp>
      <p:sp>
        <p:nvSpPr>
          <p:cNvPr id="4" name="Footer Placeholder 3">
            <a:extLst>
              <a:ext uri="{FF2B5EF4-FFF2-40B4-BE49-F238E27FC236}">
                <a16:creationId xmlns:a16="http://schemas.microsoft.com/office/drawing/2014/main" id="{33476D3B-9FE8-4A36-9EA0-24764AE70D2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2C8DB1A-7DC6-45CD-99D0-709F67199F06}"/>
              </a:ext>
            </a:extLst>
          </p:cNvPr>
          <p:cNvSpPr>
            <a:spLocks noGrp="1"/>
          </p:cNvSpPr>
          <p:nvPr>
            <p:ph type="sldNum" sz="quarter" idx="12"/>
          </p:nvPr>
        </p:nvSpPr>
        <p:spPr/>
        <p:txBody>
          <a:bodyPr/>
          <a:lstStyle/>
          <a:p>
            <a:fld id="{6AF412E3-055B-48AC-B4B6-8D87EA703BE5}" type="slidenum">
              <a:rPr lang="en-IN" smtClean="0"/>
              <a:t>‹#›</a:t>
            </a:fld>
            <a:endParaRPr lang="en-IN"/>
          </a:p>
        </p:txBody>
      </p:sp>
    </p:spTree>
    <p:extLst>
      <p:ext uri="{BB962C8B-B14F-4D97-AF65-F5344CB8AC3E}">
        <p14:creationId xmlns:p14="http://schemas.microsoft.com/office/powerpoint/2010/main" val="3067961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87C6D9-466F-44D9-885D-287097F5D490}"/>
              </a:ext>
            </a:extLst>
          </p:cNvPr>
          <p:cNvSpPr>
            <a:spLocks noGrp="1"/>
          </p:cNvSpPr>
          <p:nvPr>
            <p:ph type="dt" sz="half" idx="10"/>
          </p:nvPr>
        </p:nvSpPr>
        <p:spPr/>
        <p:txBody>
          <a:bodyPr/>
          <a:lstStyle/>
          <a:p>
            <a:fld id="{80006906-0414-4585-8DED-A6DD8A1E4DC0}" type="datetimeFigureOut">
              <a:rPr lang="en-IN" smtClean="0"/>
              <a:t>16-11-2020</a:t>
            </a:fld>
            <a:endParaRPr lang="en-IN"/>
          </a:p>
        </p:txBody>
      </p:sp>
      <p:sp>
        <p:nvSpPr>
          <p:cNvPr id="3" name="Footer Placeholder 2">
            <a:extLst>
              <a:ext uri="{FF2B5EF4-FFF2-40B4-BE49-F238E27FC236}">
                <a16:creationId xmlns:a16="http://schemas.microsoft.com/office/drawing/2014/main" id="{1C8402EF-BD28-4B7D-932B-35A5013A4B0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85372CA-DF13-41EB-9B2B-D7536D7D9745}"/>
              </a:ext>
            </a:extLst>
          </p:cNvPr>
          <p:cNvSpPr>
            <a:spLocks noGrp="1"/>
          </p:cNvSpPr>
          <p:nvPr>
            <p:ph type="sldNum" sz="quarter" idx="12"/>
          </p:nvPr>
        </p:nvSpPr>
        <p:spPr/>
        <p:txBody>
          <a:bodyPr/>
          <a:lstStyle/>
          <a:p>
            <a:fld id="{6AF412E3-055B-48AC-B4B6-8D87EA703BE5}" type="slidenum">
              <a:rPr lang="en-IN" smtClean="0"/>
              <a:t>‹#›</a:t>
            </a:fld>
            <a:endParaRPr lang="en-IN"/>
          </a:p>
        </p:txBody>
      </p:sp>
    </p:spTree>
    <p:extLst>
      <p:ext uri="{BB962C8B-B14F-4D97-AF65-F5344CB8AC3E}">
        <p14:creationId xmlns:p14="http://schemas.microsoft.com/office/powerpoint/2010/main" val="58689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D052-4F74-43E0-B29A-B853E7A79E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0D92196-D4CD-4401-856F-D740B61FA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693A691-6ED3-4D35-98B0-E1BAD62AAB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12F973-A7B6-4BB9-A74D-ADBC33701977}"/>
              </a:ext>
            </a:extLst>
          </p:cNvPr>
          <p:cNvSpPr>
            <a:spLocks noGrp="1"/>
          </p:cNvSpPr>
          <p:nvPr>
            <p:ph type="dt" sz="half" idx="10"/>
          </p:nvPr>
        </p:nvSpPr>
        <p:spPr/>
        <p:txBody>
          <a:bodyPr/>
          <a:lstStyle/>
          <a:p>
            <a:fld id="{80006906-0414-4585-8DED-A6DD8A1E4DC0}" type="datetimeFigureOut">
              <a:rPr lang="en-IN" smtClean="0"/>
              <a:t>16-11-2020</a:t>
            </a:fld>
            <a:endParaRPr lang="en-IN"/>
          </a:p>
        </p:txBody>
      </p:sp>
      <p:sp>
        <p:nvSpPr>
          <p:cNvPr id="6" name="Footer Placeholder 5">
            <a:extLst>
              <a:ext uri="{FF2B5EF4-FFF2-40B4-BE49-F238E27FC236}">
                <a16:creationId xmlns:a16="http://schemas.microsoft.com/office/drawing/2014/main" id="{5D226271-641E-472A-9686-4748D5DB353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B8BDA8-AC5C-4ECE-88D7-327C445D5EB5}"/>
              </a:ext>
            </a:extLst>
          </p:cNvPr>
          <p:cNvSpPr>
            <a:spLocks noGrp="1"/>
          </p:cNvSpPr>
          <p:nvPr>
            <p:ph type="sldNum" sz="quarter" idx="12"/>
          </p:nvPr>
        </p:nvSpPr>
        <p:spPr/>
        <p:txBody>
          <a:bodyPr/>
          <a:lstStyle/>
          <a:p>
            <a:fld id="{6AF412E3-055B-48AC-B4B6-8D87EA703BE5}" type="slidenum">
              <a:rPr lang="en-IN" smtClean="0"/>
              <a:t>‹#›</a:t>
            </a:fld>
            <a:endParaRPr lang="en-IN"/>
          </a:p>
        </p:txBody>
      </p:sp>
    </p:spTree>
    <p:extLst>
      <p:ext uri="{BB962C8B-B14F-4D97-AF65-F5344CB8AC3E}">
        <p14:creationId xmlns:p14="http://schemas.microsoft.com/office/powerpoint/2010/main" val="173027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BA3B0-1BFA-48FF-A2D3-784F490520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52000E6-FC84-4976-82CB-CB8BE8BF8E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7E8FD1E-C8E1-4885-8AC5-79CDB4DA95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052E0A-5352-4300-91D1-6D0C070B06A6}"/>
              </a:ext>
            </a:extLst>
          </p:cNvPr>
          <p:cNvSpPr>
            <a:spLocks noGrp="1"/>
          </p:cNvSpPr>
          <p:nvPr>
            <p:ph type="dt" sz="half" idx="10"/>
          </p:nvPr>
        </p:nvSpPr>
        <p:spPr/>
        <p:txBody>
          <a:bodyPr/>
          <a:lstStyle/>
          <a:p>
            <a:fld id="{80006906-0414-4585-8DED-A6DD8A1E4DC0}" type="datetimeFigureOut">
              <a:rPr lang="en-IN" smtClean="0"/>
              <a:t>16-11-2020</a:t>
            </a:fld>
            <a:endParaRPr lang="en-IN"/>
          </a:p>
        </p:txBody>
      </p:sp>
      <p:sp>
        <p:nvSpPr>
          <p:cNvPr id="6" name="Footer Placeholder 5">
            <a:extLst>
              <a:ext uri="{FF2B5EF4-FFF2-40B4-BE49-F238E27FC236}">
                <a16:creationId xmlns:a16="http://schemas.microsoft.com/office/drawing/2014/main" id="{2FB3EAED-A5D4-4C7A-83CB-2FC35E6AD59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871B69A-2D27-4F2D-A341-C1E7CFD015FC}"/>
              </a:ext>
            </a:extLst>
          </p:cNvPr>
          <p:cNvSpPr>
            <a:spLocks noGrp="1"/>
          </p:cNvSpPr>
          <p:nvPr>
            <p:ph type="sldNum" sz="quarter" idx="12"/>
          </p:nvPr>
        </p:nvSpPr>
        <p:spPr/>
        <p:txBody>
          <a:bodyPr/>
          <a:lstStyle/>
          <a:p>
            <a:fld id="{6AF412E3-055B-48AC-B4B6-8D87EA703BE5}" type="slidenum">
              <a:rPr lang="en-IN" smtClean="0"/>
              <a:t>‹#›</a:t>
            </a:fld>
            <a:endParaRPr lang="en-IN"/>
          </a:p>
        </p:txBody>
      </p:sp>
    </p:spTree>
    <p:extLst>
      <p:ext uri="{BB962C8B-B14F-4D97-AF65-F5344CB8AC3E}">
        <p14:creationId xmlns:p14="http://schemas.microsoft.com/office/powerpoint/2010/main" val="1606975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4FACC6-31E2-46A8-B5AB-135DC79CC4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0FA1175-3FDB-41BD-AA63-C7395665F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3C8C6FF-7F28-4CB4-8C23-CF1CA7C3E3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06906-0414-4585-8DED-A6DD8A1E4DC0}" type="datetimeFigureOut">
              <a:rPr lang="en-IN" smtClean="0"/>
              <a:t>16-11-2020</a:t>
            </a:fld>
            <a:endParaRPr lang="en-IN"/>
          </a:p>
        </p:txBody>
      </p:sp>
      <p:sp>
        <p:nvSpPr>
          <p:cNvPr id="5" name="Footer Placeholder 4">
            <a:extLst>
              <a:ext uri="{FF2B5EF4-FFF2-40B4-BE49-F238E27FC236}">
                <a16:creationId xmlns:a16="http://schemas.microsoft.com/office/drawing/2014/main" id="{16B67FBE-8912-4263-8BB9-83B24D20FB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70FD1CF-7A4B-4396-BF13-593F59D86F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412E3-055B-48AC-B4B6-8D87EA703BE5}" type="slidenum">
              <a:rPr lang="en-IN" smtClean="0"/>
              <a:t>‹#›</a:t>
            </a:fld>
            <a:endParaRPr lang="en-IN"/>
          </a:p>
        </p:txBody>
      </p:sp>
    </p:spTree>
    <p:extLst>
      <p:ext uri="{BB962C8B-B14F-4D97-AF65-F5344CB8AC3E}">
        <p14:creationId xmlns:p14="http://schemas.microsoft.com/office/powerpoint/2010/main" val="4101291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E3DE24-351C-4757-BB41-18C546AE88E6}"/>
              </a:ext>
            </a:extLst>
          </p:cNvPr>
          <p:cNvSpPr txBox="1"/>
          <p:nvPr/>
        </p:nvSpPr>
        <p:spPr>
          <a:xfrm>
            <a:off x="0" y="202978"/>
            <a:ext cx="12192000" cy="707886"/>
          </a:xfrm>
          <a:prstGeom prst="rect">
            <a:avLst/>
          </a:prstGeom>
          <a:noFill/>
        </p:spPr>
        <p:txBody>
          <a:bodyPr wrap="square" rtlCol="0">
            <a:spAutoFit/>
          </a:bodyPr>
          <a:lstStyle/>
          <a:p>
            <a:pPr algn="ctr"/>
            <a:r>
              <a:rPr lang="en-US" sz="4000" b="1" i="0" strike="noStrike" baseline="0" dirty="0">
                <a:solidFill>
                  <a:srgbClr val="000000"/>
                </a:solidFill>
                <a:highlight>
                  <a:srgbClr val="00FFFF"/>
                </a:highlight>
                <a:latin typeface="Times New Roman" panose="02020603050405020304" pitchFamily="18" charset="0"/>
              </a:rPr>
              <a:t> Earthwork Machinery and Compacting Equipment's </a:t>
            </a:r>
            <a:endParaRPr lang="en-IN" sz="4000" b="1" dirty="0">
              <a:highlight>
                <a:srgbClr val="00FFFF"/>
              </a:highlight>
            </a:endParaRPr>
          </a:p>
        </p:txBody>
      </p:sp>
      <p:sp>
        <p:nvSpPr>
          <p:cNvPr id="8" name="TextBox 7">
            <a:extLst>
              <a:ext uri="{FF2B5EF4-FFF2-40B4-BE49-F238E27FC236}">
                <a16:creationId xmlns:a16="http://schemas.microsoft.com/office/drawing/2014/main" id="{CE9C781F-A8D3-43E0-B910-F65D6DB60A4F}"/>
              </a:ext>
            </a:extLst>
          </p:cNvPr>
          <p:cNvSpPr txBox="1"/>
          <p:nvPr/>
        </p:nvSpPr>
        <p:spPr>
          <a:xfrm>
            <a:off x="401781" y="1001710"/>
            <a:ext cx="11388435" cy="1384995"/>
          </a:xfrm>
          <a:prstGeom prst="rect">
            <a:avLst/>
          </a:prstGeom>
          <a:noFill/>
        </p:spPr>
        <p:txBody>
          <a:bodyPr wrap="square" rtlCol="0">
            <a:spAutoFit/>
          </a:bodyPr>
          <a:lstStyle/>
          <a:p>
            <a:pPr algn="just"/>
            <a:r>
              <a:rPr lang="en-US" sz="2800" b="0" i="0" u="none" strike="noStrike" baseline="0" dirty="0">
                <a:solidFill>
                  <a:srgbClr val="000000"/>
                </a:solidFill>
                <a:latin typeface="Times New Roman" panose="02020603050405020304" pitchFamily="18" charset="0"/>
              </a:rPr>
              <a:t>Highway Construction project broadly divided in two phases:</a:t>
            </a:r>
          </a:p>
          <a:p>
            <a:pPr marL="514350" indent="-514350" algn="just">
              <a:buAutoNum type="arabicPeriod"/>
            </a:pPr>
            <a:r>
              <a:rPr lang="en-US" sz="2800" dirty="0">
                <a:solidFill>
                  <a:srgbClr val="000000"/>
                </a:solidFill>
                <a:latin typeface="Times New Roman" panose="02020603050405020304" pitchFamily="18" charset="0"/>
              </a:rPr>
              <a:t>Earthwork and preparation of subgrade</a:t>
            </a:r>
          </a:p>
          <a:p>
            <a:pPr marL="514350" indent="-514350" algn="just">
              <a:buAutoNum type="arabicPeriod"/>
            </a:pPr>
            <a:r>
              <a:rPr lang="en-US" sz="2800" b="0" i="0" u="none" strike="noStrike" baseline="0" dirty="0">
                <a:solidFill>
                  <a:srgbClr val="000000"/>
                </a:solidFill>
                <a:latin typeface="Times New Roman" panose="02020603050405020304" pitchFamily="18" charset="0"/>
              </a:rPr>
              <a:t>Pavement Structure </a:t>
            </a:r>
            <a:endParaRPr lang="en-IN" sz="2800" dirty="0"/>
          </a:p>
        </p:txBody>
      </p:sp>
      <p:sp>
        <p:nvSpPr>
          <p:cNvPr id="10" name="TextBox 9">
            <a:extLst>
              <a:ext uri="{FF2B5EF4-FFF2-40B4-BE49-F238E27FC236}">
                <a16:creationId xmlns:a16="http://schemas.microsoft.com/office/drawing/2014/main" id="{EBFA1819-5809-4D9E-BF02-0CB2872E9C4C}"/>
              </a:ext>
            </a:extLst>
          </p:cNvPr>
          <p:cNvSpPr txBox="1"/>
          <p:nvPr/>
        </p:nvSpPr>
        <p:spPr>
          <a:xfrm>
            <a:off x="401781" y="2418967"/>
            <a:ext cx="11388435" cy="954107"/>
          </a:xfrm>
          <a:prstGeom prst="rect">
            <a:avLst/>
          </a:prstGeom>
          <a:noFill/>
        </p:spPr>
        <p:txBody>
          <a:bodyPr wrap="square" rtlCol="0">
            <a:spAutoFit/>
          </a:bodyPr>
          <a:lstStyle/>
          <a:p>
            <a:pPr algn="just"/>
            <a:r>
              <a:rPr lang="en-US" sz="2800" dirty="0">
                <a:solidFill>
                  <a:srgbClr val="000000"/>
                </a:solidFill>
                <a:latin typeface="Times New Roman" panose="02020603050405020304" pitchFamily="18" charset="0"/>
              </a:rPr>
              <a:t>The Earthwork mainly consists of preparation of the subgrade, to be suitable to receive the subsequent construction of pavement structure.</a:t>
            </a:r>
            <a:r>
              <a:rPr lang="en-US" sz="2800" b="0" i="0" u="none" strike="noStrike" baseline="0" dirty="0">
                <a:solidFill>
                  <a:srgbClr val="000000"/>
                </a:solidFill>
                <a:latin typeface="Times New Roman" panose="02020603050405020304" pitchFamily="18" charset="0"/>
              </a:rPr>
              <a:t> </a:t>
            </a:r>
            <a:endParaRPr lang="en-IN" sz="2800" dirty="0"/>
          </a:p>
        </p:txBody>
      </p:sp>
      <p:sp>
        <p:nvSpPr>
          <p:cNvPr id="12" name="TextBox 11">
            <a:extLst>
              <a:ext uri="{FF2B5EF4-FFF2-40B4-BE49-F238E27FC236}">
                <a16:creationId xmlns:a16="http://schemas.microsoft.com/office/drawing/2014/main" id="{0B4CA65A-0ABB-40BC-BF5E-49EB0D5BA562}"/>
              </a:ext>
            </a:extLst>
          </p:cNvPr>
          <p:cNvSpPr txBox="1"/>
          <p:nvPr/>
        </p:nvSpPr>
        <p:spPr>
          <a:xfrm>
            <a:off x="401781" y="3311463"/>
            <a:ext cx="11388435" cy="2246769"/>
          </a:xfrm>
          <a:prstGeom prst="rect">
            <a:avLst/>
          </a:prstGeom>
          <a:noFill/>
        </p:spPr>
        <p:txBody>
          <a:bodyPr wrap="square" rtlCol="0">
            <a:spAutoFit/>
          </a:bodyPr>
          <a:lstStyle/>
          <a:p>
            <a:pPr algn="just"/>
            <a:r>
              <a:rPr lang="en-US" sz="2800" dirty="0">
                <a:solidFill>
                  <a:srgbClr val="000000"/>
                </a:solidFill>
                <a:latin typeface="Times New Roman" panose="02020603050405020304" pitchFamily="18" charset="0"/>
              </a:rPr>
              <a:t>Excavation is the process of cutting or loosening and removing earth including rock form its original position, transporting and dumping it as fill or spoil bank. It may be divided as excavation or cutting, grading and compaction. The depth of excavation is decided among other factors, on requirement of vertical profile of the road.</a:t>
            </a:r>
            <a:endParaRPr lang="en-IN" sz="2800" dirty="0"/>
          </a:p>
        </p:txBody>
      </p:sp>
      <p:sp>
        <p:nvSpPr>
          <p:cNvPr id="14" name="TextBox 13">
            <a:extLst>
              <a:ext uri="{FF2B5EF4-FFF2-40B4-BE49-F238E27FC236}">
                <a16:creationId xmlns:a16="http://schemas.microsoft.com/office/drawing/2014/main" id="{45ACE34A-703D-4690-8F13-6120FB5D0BD8}"/>
              </a:ext>
            </a:extLst>
          </p:cNvPr>
          <p:cNvSpPr txBox="1"/>
          <p:nvPr/>
        </p:nvSpPr>
        <p:spPr>
          <a:xfrm>
            <a:off x="401781" y="5569986"/>
            <a:ext cx="11388435" cy="954107"/>
          </a:xfrm>
          <a:prstGeom prst="rect">
            <a:avLst/>
          </a:prstGeom>
          <a:noFill/>
        </p:spPr>
        <p:txBody>
          <a:bodyPr wrap="square" rtlCol="0">
            <a:spAutoFit/>
          </a:bodyPr>
          <a:lstStyle/>
          <a:p>
            <a:pPr algn="just"/>
            <a:r>
              <a:rPr lang="en-US" sz="2800" dirty="0">
                <a:solidFill>
                  <a:srgbClr val="000000"/>
                </a:solidFill>
                <a:latin typeface="Times New Roman" panose="02020603050405020304" pitchFamily="18" charset="0"/>
              </a:rPr>
              <a:t>Excavation equipment commonly used in highway projects include bulldozers, power shovels, draglines clamshell, scrapers and hoes.</a:t>
            </a:r>
            <a:endParaRPr lang="en-IN" sz="2800" dirty="0"/>
          </a:p>
        </p:txBody>
      </p:sp>
    </p:spTree>
    <p:extLst>
      <p:ext uri="{BB962C8B-B14F-4D97-AF65-F5344CB8AC3E}">
        <p14:creationId xmlns:p14="http://schemas.microsoft.com/office/powerpoint/2010/main" val="3915260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3E7929-1C02-418E-B29C-40F1674EDBA5}"/>
              </a:ext>
            </a:extLst>
          </p:cNvPr>
          <p:cNvSpPr txBox="1"/>
          <p:nvPr/>
        </p:nvSpPr>
        <p:spPr>
          <a:xfrm>
            <a:off x="263235" y="180104"/>
            <a:ext cx="11637819"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Rollers</a:t>
            </a:r>
            <a:endParaRPr lang="en-IN" sz="4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B8FE3BD-1894-4561-AD73-6E3A1527544C}"/>
              </a:ext>
            </a:extLst>
          </p:cNvPr>
          <p:cNvSpPr txBox="1"/>
          <p:nvPr/>
        </p:nvSpPr>
        <p:spPr>
          <a:xfrm>
            <a:off x="367145" y="1282844"/>
            <a:ext cx="11457709" cy="1569660"/>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2. Pneumatic Tired Rollers: </a:t>
            </a:r>
            <a:r>
              <a:rPr lang="en-US" sz="2400" dirty="0">
                <a:latin typeface="Times New Roman" panose="02020603050405020304" pitchFamily="18" charset="0"/>
                <a:cs typeface="Times New Roman" panose="02020603050405020304" pitchFamily="18" charset="0"/>
              </a:rPr>
              <a:t>In this type number of pneumatic wheels are mounted on two or more axles, under a loading platform. These rollers are pulled by tractors. The pneumatic tired rollers are considered to be most suitable to compact non-plastic silts and fine sands. In addition to the direct pressure due to rolling, there is also a slight kneading action.   </a:t>
            </a:r>
            <a:endParaRPr lang="en-IN" sz="2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D9EF4F9-AEC0-48F5-9A9A-49C09CA4E4CE}"/>
              </a:ext>
            </a:extLst>
          </p:cNvPr>
          <p:cNvPicPr>
            <a:picLocks noChangeAspect="1"/>
          </p:cNvPicPr>
          <p:nvPr/>
        </p:nvPicPr>
        <p:blipFill rotWithShape="1">
          <a:blip r:embed="rId2">
            <a:extLst>
              <a:ext uri="{28A0092B-C50C-407E-A947-70E740481C1C}">
                <a14:useLocalDpi xmlns:a14="http://schemas.microsoft.com/office/drawing/2010/main" val="0"/>
              </a:ext>
            </a:extLst>
          </a:blip>
          <a:srcRect t="27727" b="24697"/>
          <a:stretch/>
        </p:blipFill>
        <p:spPr>
          <a:xfrm>
            <a:off x="4866343" y="4005496"/>
            <a:ext cx="7062422" cy="2520000"/>
          </a:xfrm>
          <a:prstGeom prst="rect">
            <a:avLst/>
          </a:prstGeom>
        </p:spPr>
      </p:pic>
      <p:pic>
        <p:nvPicPr>
          <p:cNvPr id="6" name="Picture 5">
            <a:extLst>
              <a:ext uri="{FF2B5EF4-FFF2-40B4-BE49-F238E27FC236}">
                <a16:creationId xmlns:a16="http://schemas.microsoft.com/office/drawing/2014/main" id="{F7BE5EE7-3DF6-4E5E-B6FF-0941A8122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145" y="3429000"/>
            <a:ext cx="4146848" cy="3240000"/>
          </a:xfrm>
          <a:prstGeom prst="rect">
            <a:avLst/>
          </a:prstGeom>
        </p:spPr>
      </p:pic>
    </p:spTree>
    <p:extLst>
      <p:ext uri="{BB962C8B-B14F-4D97-AF65-F5344CB8AC3E}">
        <p14:creationId xmlns:p14="http://schemas.microsoft.com/office/powerpoint/2010/main" val="2728125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2A6A61-9FC0-47FD-977F-12B565E152DF}"/>
              </a:ext>
            </a:extLst>
          </p:cNvPr>
          <p:cNvSpPr txBox="1"/>
          <p:nvPr/>
        </p:nvSpPr>
        <p:spPr>
          <a:xfrm>
            <a:off x="263235" y="124684"/>
            <a:ext cx="11637819"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Rollers</a:t>
            </a:r>
            <a:endParaRPr lang="en-IN" sz="40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00C8A26-A074-4EBA-8A32-F838D31F4FFF}"/>
              </a:ext>
            </a:extLst>
          </p:cNvPr>
          <p:cNvSpPr txBox="1"/>
          <p:nvPr/>
        </p:nvSpPr>
        <p:spPr>
          <a:xfrm>
            <a:off x="415636" y="872832"/>
            <a:ext cx="11346873" cy="1938992"/>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3. Sheepsfoot Roller: </a:t>
            </a:r>
            <a:r>
              <a:rPr lang="en-US" sz="2400" dirty="0">
                <a:latin typeface="Times New Roman" panose="02020603050405020304" pitchFamily="18" charset="0"/>
                <a:cs typeface="Times New Roman" panose="02020603050405020304" pitchFamily="18" charset="0"/>
              </a:rPr>
              <a:t>This type of roller consists of hollow steel cylinder with projecting feet. The weight of the roller can be increased by filling the drum with wet soil. The weight, diameter and width of the roller may be varied and also the shape and size of the feet. Sheepsfoot rollers are considered more suited to compact clayey soils. About 24 or more number of passes of the roller may be necessary to obtain adequate compaction.</a:t>
            </a:r>
            <a:endParaRPr lang="en-IN" sz="2400" b="1"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994F72C2-976E-4744-8042-9528FD79F843}"/>
              </a:ext>
            </a:extLst>
          </p:cNvPr>
          <p:cNvPicPr>
            <a:picLocks noChangeAspect="1"/>
          </p:cNvPicPr>
          <p:nvPr/>
        </p:nvPicPr>
        <p:blipFill rotWithShape="1">
          <a:blip r:embed="rId2">
            <a:extLst>
              <a:ext uri="{28A0092B-C50C-407E-A947-70E740481C1C}">
                <a14:useLocalDpi xmlns:a14="http://schemas.microsoft.com/office/drawing/2010/main" val="0"/>
              </a:ext>
            </a:extLst>
          </a:blip>
          <a:srcRect t="7818" r="4933"/>
          <a:stretch/>
        </p:blipFill>
        <p:spPr>
          <a:xfrm>
            <a:off x="5806854" y="2852086"/>
            <a:ext cx="5955655" cy="3816000"/>
          </a:xfrm>
          <a:prstGeom prst="rect">
            <a:avLst/>
          </a:prstGeom>
        </p:spPr>
      </p:pic>
      <p:pic>
        <p:nvPicPr>
          <p:cNvPr id="18" name="Picture 17">
            <a:extLst>
              <a:ext uri="{FF2B5EF4-FFF2-40B4-BE49-F238E27FC236}">
                <a16:creationId xmlns:a16="http://schemas.microsoft.com/office/drawing/2014/main" id="{5B130A56-ACFD-4075-9E04-276860BBC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563" y="2888086"/>
            <a:ext cx="3529567" cy="3780000"/>
          </a:xfrm>
          <a:prstGeom prst="rect">
            <a:avLst/>
          </a:prstGeom>
        </p:spPr>
      </p:pic>
    </p:spTree>
    <p:extLst>
      <p:ext uri="{BB962C8B-B14F-4D97-AF65-F5344CB8AC3E}">
        <p14:creationId xmlns:p14="http://schemas.microsoft.com/office/powerpoint/2010/main" val="2608130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228FD5-3513-4A9C-AA3F-EE7E766EBDBA}"/>
              </a:ext>
            </a:extLst>
          </p:cNvPr>
          <p:cNvSpPr txBox="1"/>
          <p:nvPr/>
        </p:nvSpPr>
        <p:spPr>
          <a:xfrm>
            <a:off x="263235" y="124684"/>
            <a:ext cx="11637819"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Rollers</a:t>
            </a:r>
            <a:endParaRPr lang="en-IN" sz="40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E91D223-5AA3-45AE-B0DF-DE833495F0CF}"/>
              </a:ext>
            </a:extLst>
          </p:cNvPr>
          <p:cNvSpPr txBox="1"/>
          <p:nvPr/>
        </p:nvSpPr>
        <p:spPr>
          <a:xfrm>
            <a:off x="554179" y="992489"/>
            <a:ext cx="7135707" cy="1569660"/>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4. Rammers: </a:t>
            </a:r>
            <a:r>
              <a:rPr lang="en-US" sz="2400" dirty="0">
                <a:latin typeface="Times New Roman" panose="02020603050405020304" pitchFamily="18" charset="0"/>
                <a:cs typeface="Times New Roman" panose="02020603050405020304" pitchFamily="18" charset="0"/>
              </a:rPr>
              <a:t>Rammers are useful to compact relatively small areas and where the rollers cannot operate such as compaction of trenches, foundation and slopes. The output rammer is much lower than that of roller.</a:t>
            </a:r>
            <a:r>
              <a:rPr lang="en-US" sz="2400" b="1" dirty="0">
                <a:latin typeface="Times New Roman" panose="02020603050405020304" pitchFamily="18" charset="0"/>
                <a:cs typeface="Times New Roman" panose="02020603050405020304" pitchFamily="18" charset="0"/>
              </a:rPr>
              <a:t> </a:t>
            </a:r>
            <a:endParaRPr lang="en-IN" sz="24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1457434-69E2-49B5-BD11-1F6F458C050E}"/>
              </a:ext>
            </a:extLst>
          </p:cNvPr>
          <p:cNvSpPr txBox="1"/>
          <p:nvPr/>
        </p:nvSpPr>
        <p:spPr>
          <a:xfrm>
            <a:off x="499377" y="2652793"/>
            <a:ext cx="7300114" cy="1938992"/>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5. Vibrators: </a:t>
            </a:r>
            <a:r>
              <a:rPr lang="en-US" sz="2400" dirty="0">
                <a:latin typeface="Times New Roman" panose="02020603050405020304" pitchFamily="18" charset="0"/>
                <a:cs typeface="Times New Roman" panose="02020603050405020304" pitchFamily="18" charset="0"/>
              </a:rPr>
              <a:t>Vibrators are most suited for compacting dry cohesionless granular material. There are also vibrator mounted roller to give the combined effects of rolling and vibration. Vibratory rollers are advantageously used in compacting a wide range of materials.</a:t>
            </a:r>
            <a:endParaRPr lang="en-IN" sz="24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AEB8476-F6A1-44F3-85DA-14BCB02F3F89}"/>
              </a:ext>
            </a:extLst>
          </p:cNvPr>
          <p:cNvSpPr txBox="1"/>
          <p:nvPr/>
        </p:nvSpPr>
        <p:spPr>
          <a:xfrm>
            <a:off x="499377" y="4710505"/>
            <a:ext cx="7190509" cy="1938992"/>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6. Watering (Jetting and Ponding): </a:t>
            </a:r>
            <a:r>
              <a:rPr lang="en-US" sz="2400" dirty="0">
                <a:latin typeface="Times New Roman" panose="02020603050405020304" pitchFamily="18" charset="0"/>
                <a:cs typeface="Times New Roman" panose="02020603050405020304" pitchFamily="18" charset="0"/>
              </a:rPr>
              <a:t>is considered to be efficient method of compacting cohesionless sands. Watering heavily and rolling by smooth wheel of pneumatic tired roller may also give adequate compaction of cohesionless sands.</a:t>
            </a:r>
            <a:endParaRPr lang="en-IN" sz="24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5C10ECA-189C-41C4-BB49-FD418AF77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9492" y="310622"/>
            <a:ext cx="4326372" cy="3497619"/>
          </a:xfrm>
          <a:prstGeom prst="rect">
            <a:avLst/>
          </a:prstGeom>
        </p:spPr>
      </p:pic>
      <p:pic>
        <p:nvPicPr>
          <p:cNvPr id="6" name="Picture 5">
            <a:extLst>
              <a:ext uri="{FF2B5EF4-FFF2-40B4-BE49-F238E27FC236}">
                <a16:creationId xmlns:a16="http://schemas.microsoft.com/office/drawing/2014/main" id="{A5ECF819-CC88-4BEC-A52D-D3AC068EC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9491" y="3853316"/>
            <a:ext cx="4326372" cy="2880000"/>
          </a:xfrm>
          <a:prstGeom prst="rect">
            <a:avLst/>
          </a:prstGeom>
        </p:spPr>
      </p:pic>
    </p:spTree>
    <p:extLst>
      <p:ext uri="{BB962C8B-B14F-4D97-AF65-F5344CB8AC3E}">
        <p14:creationId xmlns:p14="http://schemas.microsoft.com/office/powerpoint/2010/main" val="3238250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0F2E9D7-2087-4007-AABA-23D1B3C2A785}"/>
              </a:ext>
            </a:extLst>
          </p:cNvPr>
          <p:cNvSpPr txBox="1"/>
          <p:nvPr/>
        </p:nvSpPr>
        <p:spPr>
          <a:xfrm>
            <a:off x="401781" y="173175"/>
            <a:ext cx="11388435" cy="707886"/>
          </a:xfrm>
          <a:prstGeom prst="rect">
            <a:avLst/>
          </a:prstGeom>
          <a:noFill/>
        </p:spPr>
        <p:txBody>
          <a:bodyPr wrap="square" rtlCol="0">
            <a:spAutoFit/>
          </a:bodyPr>
          <a:lstStyle/>
          <a:p>
            <a:pPr algn="ctr"/>
            <a:r>
              <a:rPr lang="en-US" sz="4000" b="1" i="0" u="none" strike="noStrike" baseline="0" dirty="0">
                <a:solidFill>
                  <a:srgbClr val="000000"/>
                </a:solidFill>
                <a:latin typeface="Times New Roman" panose="02020603050405020304" pitchFamily="18" charset="0"/>
              </a:rPr>
              <a:t> Bulldozer</a:t>
            </a:r>
            <a:endParaRPr lang="en-IN" sz="4000" b="1" dirty="0"/>
          </a:p>
        </p:txBody>
      </p:sp>
      <p:pic>
        <p:nvPicPr>
          <p:cNvPr id="10" name="Picture 9">
            <a:extLst>
              <a:ext uri="{FF2B5EF4-FFF2-40B4-BE49-F238E27FC236}">
                <a16:creationId xmlns:a16="http://schemas.microsoft.com/office/drawing/2014/main" id="{D65D481A-FD0F-4306-ADCC-E1315603FDE6}"/>
              </a:ext>
            </a:extLst>
          </p:cNvPr>
          <p:cNvPicPr>
            <a:picLocks noChangeAspect="1"/>
          </p:cNvPicPr>
          <p:nvPr/>
        </p:nvPicPr>
        <p:blipFill rotWithShape="1">
          <a:blip r:embed="rId2">
            <a:extLst>
              <a:ext uri="{28A0092B-C50C-407E-A947-70E740481C1C}">
                <a14:useLocalDpi xmlns:a14="http://schemas.microsoft.com/office/drawing/2010/main" val="0"/>
              </a:ext>
            </a:extLst>
          </a:blip>
          <a:srcRect t="13877" r="9260" b="13062"/>
          <a:stretch/>
        </p:blipFill>
        <p:spPr>
          <a:xfrm>
            <a:off x="6095998" y="2954455"/>
            <a:ext cx="6008503" cy="3512134"/>
          </a:xfrm>
          <a:prstGeom prst="rect">
            <a:avLst/>
          </a:prstGeom>
        </p:spPr>
      </p:pic>
      <p:sp>
        <p:nvSpPr>
          <p:cNvPr id="12" name="TextBox 11">
            <a:extLst>
              <a:ext uri="{FF2B5EF4-FFF2-40B4-BE49-F238E27FC236}">
                <a16:creationId xmlns:a16="http://schemas.microsoft.com/office/drawing/2014/main" id="{60A02FB8-BAAD-4F60-A44E-E757D83DCCFF}"/>
              </a:ext>
            </a:extLst>
          </p:cNvPr>
          <p:cNvSpPr txBox="1"/>
          <p:nvPr/>
        </p:nvSpPr>
        <p:spPr>
          <a:xfrm>
            <a:off x="401781" y="1026385"/>
            <a:ext cx="11277601" cy="1200329"/>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Bulldozer is considered to be a versatile machine for construction projects as it may be used for clearing site, opening up roads, moving earth for short haul distance of about 100m and also in several other jobs.</a:t>
            </a:r>
            <a:endParaRPr lang="en-IN" sz="2400"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BD2B029D-F964-433E-9971-B7777EAB5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99" y="2611145"/>
            <a:ext cx="6615003" cy="3852000"/>
          </a:xfrm>
          <a:prstGeom prst="rect">
            <a:avLst/>
          </a:prstGeom>
        </p:spPr>
      </p:pic>
    </p:spTree>
    <p:extLst>
      <p:ext uri="{BB962C8B-B14F-4D97-AF65-F5344CB8AC3E}">
        <p14:creationId xmlns:p14="http://schemas.microsoft.com/office/powerpoint/2010/main" val="9475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E8036CA-317E-4FF5-95E4-A823E1EF7F3F}"/>
              </a:ext>
            </a:extLst>
          </p:cNvPr>
          <p:cNvSpPr txBox="1"/>
          <p:nvPr/>
        </p:nvSpPr>
        <p:spPr>
          <a:xfrm>
            <a:off x="401781" y="265606"/>
            <a:ext cx="11388435" cy="707886"/>
          </a:xfrm>
          <a:prstGeom prst="rect">
            <a:avLst/>
          </a:prstGeom>
          <a:noFill/>
        </p:spPr>
        <p:txBody>
          <a:bodyPr wrap="square">
            <a:spAutoFit/>
          </a:bodyPr>
          <a:lstStyle/>
          <a:p>
            <a:r>
              <a:rPr lang="en-US" sz="4000" b="1" i="0" u="none" strike="noStrike" baseline="0" dirty="0">
                <a:solidFill>
                  <a:srgbClr val="000000"/>
                </a:solidFill>
                <a:latin typeface="Times New Roman" panose="02020603050405020304" pitchFamily="18" charset="0"/>
              </a:rPr>
              <a:t>         Scraper</a:t>
            </a:r>
            <a:endParaRPr lang="en-IN" sz="4000" dirty="0"/>
          </a:p>
        </p:txBody>
      </p:sp>
      <p:pic>
        <p:nvPicPr>
          <p:cNvPr id="10" name="Picture 9">
            <a:extLst>
              <a:ext uri="{FF2B5EF4-FFF2-40B4-BE49-F238E27FC236}">
                <a16:creationId xmlns:a16="http://schemas.microsoft.com/office/drawing/2014/main" id="{B789F79D-A789-4092-A7CF-F22684740DED}"/>
              </a:ext>
            </a:extLst>
          </p:cNvPr>
          <p:cNvPicPr>
            <a:picLocks noChangeAspect="1"/>
          </p:cNvPicPr>
          <p:nvPr/>
        </p:nvPicPr>
        <p:blipFill rotWithShape="1">
          <a:blip r:embed="rId2">
            <a:extLst>
              <a:ext uri="{28A0092B-C50C-407E-A947-70E740481C1C}">
                <a14:useLocalDpi xmlns:a14="http://schemas.microsoft.com/office/drawing/2010/main" val="0"/>
              </a:ext>
            </a:extLst>
          </a:blip>
          <a:srcRect l="3876" t="11923" b="8312"/>
          <a:stretch/>
        </p:blipFill>
        <p:spPr>
          <a:xfrm>
            <a:off x="6026725" y="3556489"/>
            <a:ext cx="6049725" cy="3132000"/>
          </a:xfrm>
          <a:prstGeom prst="rect">
            <a:avLst/>
          </a:prstGeom>
        </p:spPr>
      </p:pic>
      <p:pic>
        <p:nvPicPr>
          <p:cNvPr id="14" name="Picture 13">
            <a:extLst>
              <a:ext uri="{FF2B5EF4-FFF2-40B4-BE49-F238E27FC236}">
                <a16:creationId xmlns:a16="http://schemas.microsoft.com/office/drawing/2014/main" id="{C3744F61-D4D3-4DEA-89A8-E80E81DD0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979" y="287032"/>
            <a:ext cx="5772150" cy="3095625"/>
          </a:xfrm>
          <a:prstGeom prst="rect">
            <a:avLst/>
          </a:prstGeom>
        </p:spPr>
      </p:pic>
      <p:sp>
        <p:nvSpPr>
          <p:cNvPr id="15" name="TextBox 14">
            <a:extLst>
              <a:ext uri="{FF2B5EF4-FFF2-40B4-BE49-F238E27FC236}">
                <a16:creationId xmlns:a16="http://schemas.microsoft.com/office/drawing/2014/main" id="{C7956EB3-F0C8-4B5F-AFD0-B0385118C2FB}"/>
              </a:ext>
            </a:extLst>
          </p:cNvPr>
          <p:cNvSpPr txBox="1"/>
          <p:nvPr/>
        </p:nvSpPr>
        <p:spPr>
          <a:xfrm>
            <a:off x="263235" y="1163781"/>
            <a:ext cx="5519301" cy="5565947"/>
          </a:xfrm>
          <a:prstGeom prst="rect">
            <a:avLst/>
          </a:prstGeom>
          <a:noFill/>
        </p:spPr>
        <p:txBody>
          <a:bodyPr wrap="square" rtlCol="0">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It is useful earth-moving equipment over relatively smooth areas, as it is self operating – it can dig, haul and discharge the material in uniformly thick layers. It consists of wagon with a gate having a bladed bottom. The blade scrapes up earth as the wagon pushes forward and forces the excavated material into the wagon. When the wagon is filled, the gate is closed and material is carried to the place of disposal.</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0144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713DA1-7320-4F9D-8491-79305A4CB97F}"/>
              </a:ext>
            </a:extLst>
          </p:cNvPr>
          <p:cNvSpPr txBox="1"/>
          <p:nvPr/>
        </p:nvSpPr>
        <p:spPr>
          <a:xfrm>
            <a:off x="415635" y="180104"/>
            <a:ext cx="11374581"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Power Shovel</a:t>
            </a:r>
            <a:endParaRPr lang="en-IN" sz="4000"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E673C78-A2BE-4B94-998F-C4938F230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3797885"/>
            <a:ext cx="5488110" cy="2880000"/>
          </a:xfrm>
          <a:prstGeom prst="rect">
            <a:avLst/>
          </a:prstGeom>
        </p:spPr>
      </p:pic>
      <p:pic>
        <p:nvPicPr>
          <p:cNvPr id="11" name="Picture 10">
            <a:extLst>
              <a:ext uri="{FF2B5EF4-FFF2-40B4-BE49-F238E27FC236}">
                <a16:creationId xmlns:a16="http://schemas.microsoft.com/office/drawing/2014/main" id="{BCB66491-4B06-4DD9-9B8B-BCC622700AB3}"/>
              </a:ext>
            </a:extLst>
          </p:cNvPr>
          <p:cNvPicPr>
            <a:picLocks noChangeAspect="1"/>
          </p:cNvPicPr>
          <p:nvPr/>
        </p:nvPicPr>
        <p:blipFill rotWithShape="1">
          <a:blip r:embed="rId3">
            <a:extLst>
              <a:ext uri="{28A0092B-C50C-407E-A947-70E740481C1C}">
                <a14:useLocalDpi xmlns:a14="http://schemas.microsoft.com/office/drawing/2010/main" val="0"/>
              </a:ext>
            </a:extLst>
          </a:blip>
          <a:srcRect l="1591" t="9393" r="2500" b="12424"/>
          <a:stretch/>
        </p:blipFill>
        <p:spPr>
          <a:xfrm flipH="1">
            <a:off x="5943591" y="2937153"/>
            <a:ext cx="6065027" cy="3708000"/>
          </a:xfrm>
          <a:prstGeom prst="rect">
            <a:avLst/>
          </a:prstGeom>
        </p:spPr>
      </p:pic>
      <p:sp>
        <p:nvSpPr>
          <p:cNvPr id="12" name="TextBox 11">
            <a:extLst>
              <a:ext uri="{FF2B5EF4-FFF2-40B4-BE49-F238E27FC236}">
                <a16:creationId xmlns:a16="http://schemas.microsoft.com/office/drawing/2014/main" id="{5201E0F0-7804-4C82-A99C-BAEBB5D4D2A1}"/>
              </a:ext>
            </a:extLst>
          </p:cNvPr>
          <p:cNvSpPr txBox="1"/>
          <p:nvPr/>
        </p:nvSpPr>
        <p:spPr>
          <a:xfrm>
            <a:off x="415635" y="1066795"/>
            <a:ext cx="11374581" cy="1569660"/>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It is primarily used to excavate earth of all classes except rock and to load it into wagons. Power shovels may be mounted on crawler tracks and so they can move at low speeds. The power shovel can effectively operate to excavate earth from a lower level where it stands and when the depth of the face to be excavated is not too shallow.</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0496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D8F71EF-B0F8-4496-9BE6-D1ADA4ED3BBF}"/>
              </a:ext>
            </a:extLst>
          </p:cNvPr>
          <p:cNvSpPr txBox="1"/>
          <p:nvPr/>
        </p:nvSpPr>
        <p:spPr>
          <a:xfrm>
            <a:off x="415635" y="69264"/>
            <a:ext cx="11374581"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Dragline</a:t>
            </a:r>
            <a:endParaRPr lang="en-IN" sz="4000"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44EAA1C-C049-48E3-89C9-90011FBDAF4E}"/>
              </a:ext>
            </a:extLst>
          </p:cNvPr>
          <p:cNvPicPr>
            <a:picLocks noChangeAspect="1"/>
          </p:cNvPicPr>
          <p:nvPr/>
        </p:nvPicPr>
        <p:blipFill rotWithShape="1">
          <a:blip r:embed="rId2">
            <a:extLst>
              <a:ext uri="{28A0092B-C50C-407E-A947-70E740481C1C}">
                <a14:useLocalDpi xmlns:a14="http://schemas.microsoft.com/office/drawing/2010/main" val="0"/>
              </a:ext>
            </a:extLst>
          </a:blip>
          <a:srcRect b="10151"/>
          <a:stretch/>
        </p:blipFill>
        <p:spPr>
          <a:xfrm>
            <a:off x="6123712" y="2737578"/>
            <a:ext cx="5929984" cy="3996000"/>
          </a:xfrm>
          <a:prstGeom prst="rect">
            <a:avLst/>
          </a:prstGeom>
        </p:spPr>
      </p:pic>
      <p:pic>
        <p:nvPicPr>
          <p:cNvPr id="11" name="Picture 10">
            <a:extLst>
              <a:ext uri="{FF2B5EF4-FFF2-40B4-BE49-F238E27FC236}">
                <a16:creationId xmlns:a16="http://schemas.microsoft.com/office/drawing/2014/main" id="{0C3DFCDB-E34F-427E-BC4F-0B17C8114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09" y="3373580"/>
            <a:ext cx="5450570" cy="3240000"/>
          </a:xfrm>
          <a:prstGeom prst="rect">
            <a:avLst/>
          </a:prstGeom>
        </p:spPr>
      </p:pic>
      <p:sp>
        <p:nvSpPr>
          <p:cNvPr id="12" name="TextBox 11">
            <a:extLst>
              <a:ext uri="{FF2B5EF4-FFF2-40B4-BE49-F238E27FC236}">
                <a16:creationId xmlns:a16="http://schemas.microsoft.com/office/drawing/2014/main" id="{C777748A-A5F4-4B10-809D-CA6D293A7DD7}"/>
              </a:ext>
            </a:extLst>
          </p:cNvPr>
          <p:cNvSpPr txBox="1"/>
          <p:nvPr/>
        </p:nvSpPr>
        <p:spPr>
          <a:xfrm>
            <a:off x="277088" y="789704"/>
            <a:ext cx="11513127" cy="1938992"/>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It is used to excavated soft earth and to deposit in nearby banks or to load into wagons. Dragline may also be mounted on crawler. It can operate on natural ground while excavating from a pit with the bucket; thus it is not necessary for the dragline to go into the pit in order to excavate. The bucket is thrown out from the dragline on the top of the earth to be excavated and then pulled back towards the base of the machine.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253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10C501-43CE-43B2-A9FF-AB1C4E8BFD70}"/>
              </a:ext>
            </a:extLst>
          </p:cNvPr>
          <p:cNvSpPr txBox="1"/>
          <p:nvPr/>
        </p:nvSpPr>
        <p:spPr>
          <a:xfrm>
            <a:off x="415635" y="152393"/>
            <a:ext cx="11374581"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Clamshell</a:t>
            </a:r>
            <a:endParaRPr lang="en-IN" sz="4000"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37A927D-CD11-44FD-9174-9B7B59F04EB7}"/>
              </a:ext>
            </a:extLst>
          </p:cNvPr>
          <p:cNvPicPr>
            <a:picLocks noChangeAspect="1"/>
          </p:cNvPicPr>
          <p:nvPr/>
        </p:nvPicPr>
        <p:blipFill rotWithShape="1">
          <a:blip r:embed="rId2">
            <a:extLst>
              <a:ext uri="{28A0092B-C50C-407E-A947-70E740481C1C}">
                <a14:useLocalDpi xmlns:a14="http://schemas.microsoft.com/office/drawing/2010/main" val="0"/>
              </a:ext>
            </a:extLst>
          </a:blip>
          <a:srcRect l="5448" t="12524" r="4635" b="13223"/>
          <a:stretch/>
        </p:blipFill>
        <p:spPr>
          <a:xfrm>
            <a:off x="6068290" y="3754591"/>
            <a:ext cx="6123710" cy="3034145"/>
          </a:xfrm>
          <a:prstGeom prst="rect">
            <a:avLst/>
          </a:prstGeom>
        </p:spPr>
      </p:pic>
      <p:pic>
        <p:nvPicPr>
          <p:cNvPr id="11" name="Picture 10">
            <a:extLst>
              <a:ext uri="{FF2B5EF4-FFF2-40B4-BE49-F238E27FC236}">
                <a16:creationId xmlns:a16="http://schemas.microsoft.com/office/drawing/2014/main" id="{7D6859F9-11DB-42E3-A813-6C670F44FF4F}"/>
              </a:ext>
            </a:extLst>
          </p:cNvPr>
          <p:cNvPicPr>
            <a:picLocks noChangeAspect="1"/>
          </p:cNvPicPr>
          <p:nvPr/>
        </p:nvPicPr>
        <p:blipFill rotWithShape="1">
          <a:blip r:embed="rId3">
            <a:extLst>
              <a:ext uri="{28A0092B-C50C-407E-A947-70E740481C1C}">
                <a14:useLocalDpi xmlns:a14="http://schemas.microsoft.com/office/drawing/2010/main" val="0"/>
              </a:ext>
            </a:extLst>
          </a:blip>
          <a:srcRect l="7500" t="20606" r="6818" b="19091"/>
          <a:stretch/>
        </p:blipFill>
        <p:spPr>
          <a:xfrm>
            <a:off x="415635" y="3754591"/>
            <a:ext cx="5456081" cy="2880000"/>
          </a:xfrm>
          <a:prstGeom prst="rect">
            <a:avLst/>
          </a:prstGeom>
        </p:spPr>
      </p:pic>
      <p:sp>
        <p:nvSpPr>
          <p:cNvPr id="12" name="TextBox 11">
            <a:extLst>
              <a:ext uri="{FF2B5EF4-FFF2-40B4-BE49-F238E27FC236}">
                <a16:creationId xmlns:a16="http://schemas.microsoft.com/office/drawing/2014/main" id="{947F2975-1D56-4E7F-A959-D1A36EC40382}"/>
              </a:ext>
            </a:extLst>
          </p:cNvPr>
          <p:cNvSpPr txBox="1"/>
          <p:nvPr/>
        </p:nvSpPr>
        <p:spPr>
          <a:xfrm>
            <a:off x="290945" y="1025236"/>
            <a:ext cx="11596255" cy="1938992"/>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It consists of a bucket of two halves or shell which are hinged together at top. The shells may be attached to the shovel – crane units or at the boom of a dragline. The open clamshell bucket is thrown on the top of the loose material to be dug and as the bucket is lifted, two halves close entrapping the material into the bucket. This equipment is useful for excavation of soft to medium materials and loose material at or below existing ground surface.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1859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A254163-ABE2-4C3F-84D3-5AFF80EB7D95}"/>
              </a:ext>
            </a:extLst>
          </p:cNvPr>
          <p:cNvSpPr txBox="1"/>
          <p:nvPr/>
        </p:nvSpPr>
        <p:spPr>
          <a:xfrm>
            <a:off x="415635" y="152393"/>
            <a:ext cx="11374581"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Hoe</a:t>
            </a:r>
            <a:endParaRPr lang="en-IN" sz="4000"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D0F78FE1-44DA-495B-BBBB-D3E631124568}"/>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38932" y="3105607"/>
            <a:ext cx="4581412" cy="3600000"/>
          </a:xfrm>
          <a:prstGeom prst="rect">
            <a:avLst/>
          </a:prstGeom>
        </p:spPr>
      </p:pic>
      <p:pic>
        <p:nvPicPr>
          <p:cNvPr id="11" name="Picture 10">
            <a:extLst>
              <a:ext uri="{FF2B5EF4-FFF2-40B4-BE49-F238E27FC236}">
                <a16:creationId xmlns:a16="http://schemas.microsoft.com/office/drawing/2014/main" id="{7B36597A-288A-44F6-BF46-0E9817988237}"/>
              </a:ext>
            </a:extLst>
          </p:cNvPr>
          <p:cNvPicPr>
            <a:picLocks noChangeAspect="1"/>
          </p:cNvPicPr>
          <p:nvPr/>
        </p:nvPicPr>
        <p:blipFill rotWithShape="1">
          <a:blip r:embed="rId3">
            <a:extLst>
              <a:ext uri="{28A0092B-C50C-407E-A947-70E740481C1C}">
                <a14:useLocalDpi xmlns:a14="http://schemas.microsoft.com/office/drawing/2010/main" val="0"/>
              </a:ext>
            </a:extLst>
          </a:blip>
          <a:srcRect l="3694" t="11832" r="7507" b="1958"/>
          <a:stretch/>
        </p:blipFill>
        <p:spPr>
          <a:xfrm>
            <a:off x="5278194" y="3560625"/>
            <a:ext cx="6774874" cy="3144982"/>
          </a:xfrm>
          <a:prstGeom prst="rect">
            <a:avLst/>
          </a:prstGeom>
        </p:spPr>
      </p:pic>
      <p:sp>
        <p:nvSpPr>
          <p:cNvPr id="12" name="TextBox 11">
            <a:extLst>
              <a:ext uri="{FF2B5EF4-FFF2-40B4-BE49-F238E27FC236}">
                <a16:creationId xmlns:a16="http://schemas.microsoft.com/office/drawing/2014/main" id="{47EC303B-263D-4044-AFF2-1ACD348B9DA9}"/>
              </a:ext>
            </a:extLst>
          </p:cNvPr>
          <p:cNvSpPr txBox="1"/>
          <p:nvPr/>
        </p:nvSpPr>
        <p:spPr>
          <a:xfrm>
            <a:off x="415635" y="1066800"/>
            <a:ext cx="11374581" cy="1569660"/>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Hoe is an excavating equipment of the power – shovel family. Hoe is meant to excavate below the natural surface where the machine is stationed and is capable of having precise control of depth of excavation at close range work. Hoe can exert high tooth pressure and hence can excavate stiff material which normally can not be excavated by dragline.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0727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E6CAFEF-D0A0-4C42-8964-A2BF5619811B}"/>
              </a:ext>
            </a:extLst>
          </p:cNvPr>
          <p:cNvSpPr txBox="1"/>
          <p:nvPr/>
        </p:nvSpPr>
        <p:spPr>
          <a:xfrm>
            <a:off x="415635" y="152393"/>
            <a:ext cx="11374581"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Principles of field compaction of subgrade</a:t>
            </a:r>
            <a:endParaRPr lang="en-IN" sz="4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F1F696D-826C-490D-8284-F306E30E9047}"/>
              </a:ext>
            </a:extLst>
          </p:cNvPr>
          <p:cNvSpPr txBox="1"/>
          <p:nvPr/>
        </p:nvSpPr>
        <p:spPr>
          <a:xfrm>
            <a:off x="415635" y="900536"/>
            <a:ext cx="11388435" cy="2308324"/>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The preparation of subgrade includes all operations before the pavement structure could be laid over it and compacted. The various factors influencing soil compaction include the moisture content, amount and type of compaction, soil type and stone content. It is a well known fact that there is an optimum moisture content (OMC) for a soil which would give maximum dry density for a particular type and amount of compaction. Hence it is always desirable to compact the soil at the OMC after deciding the compacting equipment.</a:t>
            </a:r>
            <a:endParaRPr lang="en-IN"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6DDDBFB-7654-4537-A098-A013B7E44929}"/>
              </a:ext>
            </a:extLst>
          </p:cNvPr>
          <p:cNvSpPr txBox="1"/>
          <p:nvPr/>
        </p:nvSpPr>
        <p:spPr>
          <a:xfrm>
            <a:off x="415635" y="3293382"/>
            <a:ext cx="11374581"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Compacting Equipment</a:t>
            </a:r>
            <a:endParaRPr lang="en-IN" sz="40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FCC0B5C-9F03-4892-BB10-8E9F50A82D1D}"/>
              </a:ext>
            </a:extLst>
          </p:cNvPr>
          <p:cNvSpPr txBox="1"/>
          <p:nvPr/>
        </p:nvSpPr>
        <p:spPr>
          <a:xfrm>
            <a:off x="581891" y="4364182"/>
            <a:ext cx="10225235" cy="1569660"/>
          </a:xfrm>
          <a:prstGeom prst="rect">
            <a:avLst/>
          </a:prstGeom>
          <a:noFill/>
        </p:spPr>
        <p:txBody>
          <a:bodyPr wrap="none" rtlCol="0">
            <a:spAutoFit/>
          </a:bodyPr>
          <a:lstStyle/>
          <a:p>
            <a:pPr marL="457200" indent="-457200">
              <a:buAutoNum type="arabicPeriod"/>
            </a:pPr>
            <a:r>
              <a:rPr lang="en-US" sz="2400" b="1" dirty="0">
                <a:latin typeface="Times New Roman" panose="02020603050405020304" pitchFamily="18" charset="0"/>
                <a:cs typeface="Times New Roman" panose="02020603050405020304" pitchFamily="18" charset="0"/>
              </a:rPr>
              <a:t>Rollers: </a:t>
            </a:r>
            <a:r>
              <a:rPr lang="en-US" sz="2400" dirty="0">
                <a:latin typeface="Times New Roman" panose="02020603050405020304" pitchFamily="18" charset="0"/>
                <a:cs typeface="Times New Roman" panose="02020603050405020304" pitchFamily="18" charset="0"/>
              </a:rPr>
              <a:t>Smooth Wheeled Rollers, Pneumatic Tired Roller, Sheepsfoot Roller</a:t>
            </a:r>
            <a:endParaRPr lang="en-US" sz="2400" b="1" dirty="0">
              <a:latin typeface="Times New Roman" panose="02020603050405020304" pitchFamily="18" charset="0"/>
              <a:cs typeface="Times New Roman" panose="02020603050405020304" pitchFamily="18" charset="0"/>
            </a:endParaRPr>
          </a:p>
          <a:p>
            <a:pPr marL="457200" indent="-457200">
              <a:buAutoNum type="arabicPeriod"/>
            </a:pPr>
            <a:r>
              <a:rPr lang="en-US" sz="2400" b="1" dirty="0">
                <a:latin typeface="Times New Roman" panose="02020603050405020304" pitchFamily="18" charset="0"/>
                <a:cs typeface="Times New Roman" panose="02020603050405020304" pitchFamily="18" charset="0"/>
              </a:rPr>
              <a:t>Rammers</a:t>
            </a:r>
          </a:p>
          <a:p>
            <a:pPr marL="457200" indent="-457200">
              <a:buAutoNum type="arabicPeriod"/>
            </a:pPr>
            <a:r>
              <a:rPr lang="en-US" sz="2400" b="1" dirty="0">
                <a:latin typeface="Times New Roman" panose="02020603050405020304" pitchFamily="18" charset="0"/>
                <a:cs typeface="Times New Roman" panose="02020603050405020304" pitchFamily="18" charset="0"/>
              </a:rPr>
              <a:t>Vibrators</a:t>
            </a:r>
          </a:p>
          <a:p>
            <a:pPr marL="457200" indent="-457200">
              <a:buAutoNum type="arabicPeriod"/>
            </a:pPr>
            <a:r>
              <a:rPr lang="en-US" sz="2400" b="1" dirty="0">
                <a:latin typeface="Times New Roman" panose="02020603050405020304" pitchFamily="18" charset="0"/>
                <a:cs typeface="Times New Roman" panose="02020603050405020304" pitchFamily="18" charset="0"/>
              </a:rPr>
              <a:t>Water Jetting and Ponding</a:t>
            </a:r>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134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E4BEFF-063B-4FA1-98C4-9A86B4AB8C79}"/>
              </a:ext>
            </a:extLst>
          </p:cNvPr>
          <p:cNvSpPr txBox="1"/>
          <p:nvPr/>
        </p:nvSpPr>
        <p:spPr>
          <a:xfrm>
            <a:off x="263235" y="235524"/>
            <a:ext cx="11637819"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Rollers</a:t>
            </a:r>
            <a:endParaRPr lang="en-IN" sz="40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D2D38B6-6735-4851-ABC5-2351F38F4A36}"/>
              </a:ext>
            </a:extLst>
          </p:cNvPr>
          <p:cNvSpPr txBox="1"/>
          <p:nvPr/>
        </p:nvSpPr>
        <p:spPr>
          <a:xfrm>
            <a:off x="290946" y="900543"/>
            <a:ext cx="7536872" cy="1569660"/>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1. Smooth Wheeled Rollers: </a:t>
            </a:r>
            <a:r>
              <a:rPr lang="en-US" sz="2400" u="sng" dirty="0">
                <a:latin typeface="Times New Roman" panose="02020603050405020304" pitchFamily="18" charset="0"/>
                <a:cs typeface="Times New Roman" panose="02020603050405020304" pitchFamily="18" charset="0"/>
              </a:rPr>
              <a:t>Three – Wheeled or macadam rollers </a:t>
            </a:r>
            <a:r>
              <a:rPr lang="en-US" sz="2400" dirty="0">
                <a:latin typeface="Times New Roman" panose="02020603050405020304" pitchFamily="18" charset="0"/>
                <a:cs typeface="Times New Roman" panose="02020603050405020304" pitchFamily="18" charset="0"/>
              </a:rPr>
              <a:t>(having two wheel at rear and one in front) and </a:t>
            </a:r>
            <a:r>
              <a:rPr lang="en-US" sz="2400" u="sng" dirty="0">
                <a:latin typeface="Times New Roman" panose="02020603050405020304" pitchFamily="18" charset="0"/>
                <a:cs typeface="Times New Roman" panose="02020603050405020304" pitchFamily="18" charset="0"/>
              </a:rPr>
              <a:t>tandem rollers </a:t>
            </a:r>
            <a:r>
              <a:rPr lang="en-US" sz="2400" dirty="0">
                <a:latin typeface="Times New Roman" panose="02020603050405020304" pitchFamily="18" charset="0"/>
                <a:cs typeface="Times New Roman" panose="02020603050405020304" pitchFamily="18" charset="0"/>
              </a:rPr>
              <a:t>(having one wheel at rear and one wheel in front).  </a:t>
            </a:r>
            <a:endParaRPr lang="en-IN" sz="2400" dirty="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2CC434AF-724F-4D07-8B72-41570D1AEE9C}"/>
              </a:ext>
            </a:extLst>
          </p:cNvPr>
          <p:cNvGrpSpPr/>
          <p:nvPr/>
        </p:nvGrpSpPr>
        <p:grpSpPr>
          <a:xfrm>
            <a:off x="7897093" y="1283580"/>
            <a:ext cx="4207501" cy="5503572"/>
            <a:chOff x="7897093" y="1283580"/>
            <a:chExt cx="4207501" cy="5503572"/>
          </a:xfrm>
        </p:grpSpPr>
        <p:pic>
          <p:nvPicPr>
            <p:cNvPr id="7" name="Picture 6">
              <a:extLst>
                <a:ext uri="{FF2B5EF4-FFF2-40B4-BE49-F238E27FC236}">
                  <a16:creationId xmlns:a16="http://schemas.microsoft.com/office/drawing/2014/main" id="{F0DC0892-378E-4986-A4EE-AF658450D867}"/>
                </a:ext>
              </a:extLst>
            </p:cNvPr>
            <p:cNvPicPr>
              <a:picLocks noChangeAspect="1"/>
            </p:cNvPicPr>
            <p:nvPr/>
          </p:nvPicPr>
          <p:blipFill rotWithShape="1">
            <a:blip r:embed="rId2">
              <a:extLst>
                <a:ext uri="{28A0092B-C50C-407E-A947-70E740481C1C}">
                  <a14:useLocalDpi xmlns:a14="http://schemas.microsoft.com/office/drawing/2010/main" val="0"/>
                </a:ext>
              </a:extLst>
            </a:blip>
            <a:srcRect t="14204" b="13068"/>
            <a:stretch/>
          </p:blipFill>
          <p:spPr>
            <a:xfrm>
              <a:off x="7897093" y="3727152"/>
              <a:ext cx="4207501" cy="3060000"/>
            </a:xfrm>
            <a:prstGeom prst="rect">
              <a:avLst/>
            </a:prstGeom>
          </p:spPr>
        </p:pic>
        <p:pic>
          <p:nvPicPr>
            <p:cNvPr id="9" name="Picture 8">
              <a:extLst>
                <a:ext uri="{FF2B5EF4-FFF2-40B4-BE49-F238E27FC236}">
                  <a16:creationId xmlns:a16="http://schemas.microsoft.com/office/drawing/2014/main" id="{E81FB112-AECD-4A42-8668-AFE1472D4CD8}"/>
                </a:ext>
              </a:extLst>
            </p:cNvPr>
            <p:cNvPicPr>
              <a:picLocks noChangeAspect="1"/>
            </p:cNvPicPr>
            <p:nvPr/>
          </p:nvPicPr>
          <p:blipFill rotWithShape="1">
            <a:blip r:embed="rId3">
              <a:extLst>
                <a:ext uri="{28A0092B-C50C-407E-A947-70E740481C1C}">
                  <a14:useLocalDpi xmlns:a14="http://schemas.microsoft.com/office/drawing/2010/main" val="0"/>
                </a:ext>
              </a:extLst>
            </a:blip>
            <a:srcRect l="14263"/>
            <a:stretch/>
          </p:blipFill>
          <p:spPr>
            <a:xfrm>
              <a:off x="7910947" y="1326493"/>
              <a:ext cx="4185266" cy="2304000"/>
            </a:xfrm>
            <a:prstGeom prst="rect">
              <a:avLst/>
            </a:prstGeom>
          </p:spPr>
        </p:pic>
        <p:sp>
          <p:nvSpPr>
            <p:cNvPr id="10" name="TextBox 9">
              <a:extLst>
                <a:ext uri="{FF2B5EF4-FFF2-40B4-BE49-F238E27FC236}">
                  <a16:creationId xmlns:a16="http://schemas.microsoft.com/office/drawing/2014/main" id="{AAD21892-F7EB-4D46-B9FF-8C04C3B54F4C}"/>
                </a:ext>
              </a:extLst>
            </p:cNvPr>
            <p:cNvSpPr txBox="1"/>
            <p:nvPr/>
          </p:nvSpPr>
          <p:spPr>
            <a:xfrm>
              <a:off x="8700660" y="1283580"/>
              <a:ext cx="2479963" cy="369332"/>
            </a:xfrm>
            <a:prstGeom prst="rect">
              <a:avLst/>
            </a:prstGeom>
            <a:noFill/>
          </p:spPr>
          <p:txBody>
            <a:bodyPr wrap="square" rtlCol="0">
              <a:spAutoFit/>
            </a:bodyPr>
            <a:lstStyle/>
            <a:p>
              <a:r>
                <a:rPr lang="en-US" b="1" dirty="0">
                  <a:highlight>
                    <a:srgbClr val="00FF00"/>
                  </a:highlight>
                  <a:latin typeface="Times New Roman" panose="02020603050405020304" pitchFamily="18" charset="0"/>
                  <a:cs typeface="Times New Roman" panose="02020603050405020304" pitchFamily="18" charset="0"/>
                </a:rPr>
                <a:t>Three-Wheeled Roller</a:t>
              </a:r>
              <a:endParaRPr lang="en-IN" b="1" dirty="0">
                <a:highlight>
                  <a:srgbClr val="00FF00"/>
                </a:highligh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BBDBEEB-91CD-4654-A97A-0565479F7E61}"/>
                </a:ext>
              </a:extLst>
            </p:cNvPr>
            <p:cNvSpPr txBox="1"/>
            <p:nvPr/>
          </p:nvSpPr>
          <p:spPr>
            <a:xfrm>
              <a:off x="9407246" y="6331105"/>
              <a:ext cx="2604650" cy="369332"/>
            </a:xfrm>
            <a:prstGeom prst="rect">
              <a:avLst/>
            </a:prstGeom>
            <a:noFill/>
          </p:spPr>
          <p:txBody>
            <a:bodyPr wrap="square" rtlCol="0">
              <a:spAutoFit/>
            </a:bodyPr>
            <a:lstStyle/>
            <a:p>
              <a:r>
                <a:rPr lang="en-US" b="1" dirty="0">
                  <a:highlight>
                    <a:srgbClr val="00FF00"/>
                  </a:highlight>
                  <a:latin typeface="Times New Roman" panose="02020603050405020304" pitchFamily="18" charset="0"/>
                  <a:cs typeface="Times New Roman" panose="02020603050405020304" pitchFamily="18" charset="0"/>
                </a:rPr>
                <a:t>Tandem-Wheeled Roller</a:t>
              </a:r>
              <a:endParaRPr lang="en-IN" b="1" dirty="0">
                <a:highlight>
                  <a:srgbClr val="00FF00"/>
                </a:highlight>
                <a:latin typeface="Times New Roman" panose="02020603050405020304" pitchFamily="18" charset="0"/>
                <a:cs typeface="Times New Roman" panose="02020603050405020304" pitchFamily="18" charset="0"/>
              </a:endParaRPr>
            </a:p>
          </p:txBody>
        </p:sp>
      </p:grpSp>
      <p:sp>
        <p:nvSpPr>
          <p:cNvPr id="14" name="TextBox 13">
            <a:extLst>
              <a:ext uri="{FF2B5EF4-FFF2-40B4-BE49-F238E27FC236}">
                <a16:creationId xmlns:a16="http://schemas.microsoft.com/office/drawing/2014/main" id="{A110106E-9963-4031-AEDF-730238C73FBB}"/>
              </a:ext>
            </a:extLst>
          </p:cNvPr>
          <p:cNvSpPr txBox="1"/>
          <p:nvPr/>
        </p:nvSpPr>
        <p:spPr>
          <a:xfrm>
            <a:off x="290946" y="2493811"/>
            <a:ext cx="7426036" cy="3939540"/>
          </a:xfrm>
          <a:prstGeom prst="rect">
            <a:avLst/>
          </a:prstGeom>
          <a:noFill/>
        </p:spPr>
        <p:txBody>
          <a:bodyPr wrap="square" rtlCol="0">
            <a:spAutoFit/>
          </a:bodyPr>
          <a:lstStyle/>
          <a:p>
            <a:pPr algn="just"/>
            <a:r>
              <a:rPr lang="en-US" sz="2500" dirty="0">
                <a:latin typeface="Times New Roman" panose="02020603050405020304" pitchFamily="18" charset="0"/>
                <a:cs typeface="Times New Roman" panose="02020603050405020304" pitchFamily="18" charset="0"/>
              </a:rPr>
              <a:t>The gross weight of the 3-wheeled type roller range b/w 4 to 18 tones whereas that of latter type with two axles varies between 1 to 14 tones. The compacting efficiency of the smooth wheeled roller depends on the weight, width and diameter of each roller. The smooth wheeled rollers are suitable to roll a wide range of soils, preferably granular soils and pavement materials for the various layers. These are particularly found to be used in compacting soils and other materials where a crushing action is advantageous. </a:t>
            </a:r>
            <a:endParaRPr lang="en-IN"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587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1100</Words>
  <Application>Microsoft Office PowerPoint</Application>
  <PresentationFormat>Widescreen</PresentationFormat>
  <Paragraphs>39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Harish Kumar</dc:creator>
  <cp:lastModifiedBy>Harish Kumar</cp:lastModifiedBy>
  <cp:revision>37</cp:revision>
  <dcterms:created xsi:type="dcterms:W3CDTF">2020-11-15T02:24:53Z</dcterms:created>
  <dcterms:modified xsi:type="dcterms:W3CDTF">2020-11-16T10:09:01Z</dcterms:modified>
</cp:coreProperties>
</file>