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6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7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5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89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69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8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97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4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1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57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87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24C8-97E1-472F-BB28-513437495412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DE14-60F2-4326-9815-2A913BE14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6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F9C39-22AC-4A91-80D9-BF4C66A6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"/>
            <a:ext cx="12736000" cy="71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2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F6025-9B11-4E89-8019-91763A9DD386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C1A5C-48CD-469F-AC45-A392076C6B72}"/>
              </a:ext>
            </a:extLst>
          </p:cNvPr>
          <p:cNvSpPr txBox="1"/>
          <p:nvPr/>
        </p:nvSpPr>
        <p:spPr>
          <a:xfrm>
            <a:off x="121325" y="1163457"/>
            <a:ext cx="463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9.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stage crashing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97757-9AC8-499E-97C2-F4C3A61AE9EC}"/>
              </a:ext>
            </a:extLst>
          </p:cNvPr>
          <p:cNvSpPr txBox="1"/>
          <p:nvPr/>
        </p:nvSpPr>
        <p:spPr>
          <a:xfrm>
            <a:off x="221116" y="1754903"/>
            <a:ext cx="5221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activities 3 – 4 and 1 – 2, the activity 3 – 4 cannot be crashed to its fullest crash period (2 weeks), as it will affect activity 2 – 4 which is already fully crashed. Hence activity 1 – 2 is the only remaining activity to be crashed by 2 weeks = 4 – 2 = 2 weeks, reducing project duration to = 9 – 2 = 7 weeks.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3FBCA6-778C-456C-8F56-44E16557E16B}"/>
              </a:ext>
            </a:extLst>
          </p:cNvPr>
          <p:cNvSpPr txBox="1"/>
          <p:nvPr/>
        </p:nvSpPr>
        <p:spPr>
          <a:xfrm>
            <a:off x="9080569" y="2948873"/>
            <a:ext cx="327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fourth Crashing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A88ED1-0BC2-4A9E-8137-A85B4791EFA3}"/>
              </a:ext>
            </a:extLst>
          </p:cNvPr>
          <p:cNvSpPr txBox="1"/>
          <p:nvPr/>
        </p:nvSpPr>
        <p:spPr>
          <a:xfrm>
            <a:off x="9123968" y="5378111"/>
            <a:ext cx="308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fourth Crashing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6585E0-DDBF-40C6-9DEC-B902EE11B31F}"/>
              </a:ext>
            </a:extLst>
          </p:cNvPr>
          <p:cNvSpPr txBox="1"/>
          <p:nvPr/>
        </p:nvSpPr>
        <p:spPr>
          <a:xfrm>
            <a:off x="221116" y="4870117"/>
            <a:ext cx="4639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cost of crashing 1 – 2 by 2 weeks = 2 x 4000 = 8000 </a:t>
            </a:r>
            <a:endParaRPr lang="en-IN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36CF33-6292-4059-9653-2F25D7EE8F2B}"/>
              </a:ext>
            </a:extLst>
          </p:cNvPr>
          <p:cNvSpPr txBox="1"/>
          <p:nvPr/>
        </p:nvSpPr>
        <p:spPr>
          <a:xfrm>
            <a:off x="232183" y="5873866"/>
            <a:ext cx="11990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of project of 7 weeks duration = 25000 + 8000 = 33000</a:t>
            </a:r>
            <a:endParaRPr lang="en-IN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E6C638-075A-4B87-83AB-4A6348475D74}"/>
              </a:ext>
            </a:extLst>
          </p:cNvPr>
          <p:cNvGrpSpPr/>
          <p:nvPr/>
        </p:nvGrpSpPr>
        <p:grpSpPr>
          <a:xfrm>
            <a:off x="5638663" y="1239255"/>
            <a:ext cx="6840000" cy="1733217"/>
            <a:chOff x="5638663" y="1239255"/>
            <a:chExt cx="6840000" cy="1733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701D98-CBDF-442F-97A7-440C112157B4}"/>
                </a:ext>
              </a:extLst>
            </p:cNvPr>
            <p:cNvGrpSpPr/>
            <p:nvPr/>
          </p:nvGrpSpPr>
          <p:grpSpPr>
            <a:xfrm>
              <a:off x="5638663" y="1252280"/>
              <a:ext cx="6840000" cy="1720192"/>
              <a:chOff x="5429319" y="4761397"/>
              <a:chExt cx="6840000" cy="172019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BDD1B69-BECD-4ED9-B50C-38E30C884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772" t="43905" r="35403" b="47114"/>
              <a:stretch/>
            </p:blipFill>
            <p:spPr>
              <a:xfrm>
                <a:off x="5429319" y="5822449"/>
                <a:ext cx="6840000" cy="659140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96D5598-996D-44DD-97AF-B900B4981DD8}"/>
                  </a:ext>
                </a:extLst>
              </p:cNvPr>
              <p:cNvGrpSpPr/>
              <p:nvPr/>
            </p:nvGrpSpPr>
            <p:grpSpPr>
              <a:xfrm>
                <a:off x="5458347" y="4761397"/>
                <a:ext cx="6778782" cy="1225041"/>
                <a:chOff x="4275450" y="4379021"/>
                <a:chExt cx="7427805" cy="1460427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7F09239D-08E3-4EFC-B69A-54D667F44ABC}"/>
                    </a:ext>
                  </a:extLst>
                </p:cNvPr>
                <p:cNvCxnSpPr/>
                <p:nvPr/>
              </p:nvCxnSpPr>
              <p:spPr>
                <a:xfrm>
                  <a:off x="4899564" y="5274671"/>
                  <a:ext cx="22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1F81213-D719-47DE-968D-B3C1059EE13E}"/>
                    </a:ext>
                  </a:extLst>
                </p:cNvPr>
                <p:cNvSpPr/>
                <p:nvPr/>
              </p:nvSpPr>
              <p:spPr>
                <a:xfrm>
                  <a:off x="4275450" y="4926328"/>
                  <a:ext cx="540000" cy="540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7402C66-5134-4628-85BE-611D1A7036BE}"/>
                    </a:ext>
                  </a:extLst>
                </p:cNvPr>
                <p:cNvSpPr/>
                <p:nvPr/>
              </p:nvSpPr>
              <p:spPr>
                <a:xfrm>
                  <a:off x="7221851" y="4991641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4CB35A7-6FCD-4FD5-A7C8-2995A3192CE5}"/>
                    </a:ext>
                  </a:extLst>
                </p:cNvPr>
                <p:cNvSpPr/>
                <p:nvPr/>
              </p:nvSpPr>
              <p:spPr>
                <a:xfrm>
                  <a:off x="11163255" y="4977127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4C5D7C-6088-4120-9353-EBED766AB205}"/>
                    </a:ext>
                  </a:extLst>
                </p:cNvPr>
                <p:cNvSpPr txBox="1"/>
                <p:nvPr/>
              </p:nvSpPr>
              <p:spPr>
                <a:xfrm>
                  <a:off x="5706767" y="5296441"/>
                  <a:ext cx="8882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3F30295-328A-455F-9C28-CFE2ED2C92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0471" y="5274671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A10D52D-5D38-4C36-8973-85EBE4CED090}"/>
                    </a:ext>
                  </a:extLst>
                </p:cNvPr>
                <p:cNvSpPr/>
                <p:nvPr/>
              </p:nvSpPr>
              <p:spPr>
                <a:xfrm>
                  <a:off x="9233854" y="4984384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6132BBF2-42F5-4427-9D48-00EE58D244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90267" y="5252899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6FA573D-7F11-448A-A8F8-6F9B16F5AFAB}"/>
                    </a:ext>
                  </a:extLst>
                </p:cNvPr>
                <p:cNvSpPr txBox="1"/>
                <p:nvPr/>
              </p:nvSpPr>
              <p:spPr>
                <a:xfrm>
                  <a:off x="8559188" y="437902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(5)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E5C9A97-F884-4193-B5DA-6B085E1DBFCB}"/>
                    </a:ext>
                  </a:extLst>
                </p:cNvPr>
                <p:cNvSpPr txBox="1"/>
                <p:nvPr/>
              </p:nvSpPr>
              <p:spPr>
                <a:xfrm>
                  <a:off x="8050360" y="5289076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85F8B8-F460-44A2-BDF4-FC12FB7D1B91}"/>
                    </a:ext>
                  </a:extLst>
                </p:cNvPr>
                <p:cNvSpPr txBox="1"/>
                <p:nvPr/>
              </p:nvSpPr>
              <p:spPr>
                <a:xfrm>
                  <a:off x="10069126" y="527467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50C51F-5A40-4073-B7D1-97498273F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0741" y="1256089"/>
              <a:ext cx="0" cy="483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1BBAE0-DC3D-4851-BEC3-87B86EB2001D}"/>
                </a:ext>
              </a:extLst>
            </p:cNvPr>
            <p:cNvCxnSpPr>
              <a:cxnSpLocks/>
            </p:cNvCxnSpPr>
            <p:nvPr/>
          </p:nvCxnSpPr>
          <p:spPr>
            <a:xfrm>
              <a:off x="8620741" y="1256089"/>
              <a:ext cx="3600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66CE20E-7CD2-4B00-A6B3-7180385E24CB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636" y="1239255"/>
              <a:ext cx="0" cy="50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6BED2FF-4D91-4691-82A0-9EC88580216B}"/>
              </a:ext>
            </a:extLst>
          </p:cNvPr>
          <p:cNvGrpSpPr/>
          <p:nvPr/>
        </p:nvGrpSpPr>
        <p:grpSpPr>
          <a:xfrm>
            <a:off x="5606473" y="3559836"/>
            <a:ext cx="6807810" cy="1825762"/>
            <a:chOff x="5606473" y="3559836"/>
            <a:chExt cx="6807810" cy="182576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969BBD3-C4E1-44A7-92A0-3E7F5269F498}"/>
                </a:ext>
              </a:extLst>
            </p:cNvPr>
            <p:cNvGrpSpPr/>
            <p:nvPr/>
          </p:nvGrpSpPr>
          <p:grpSpPr>
            <a:xfrm>
              <a:off x="5606473" y="3568197"/>
              <a:ext cx="6807810" cy="1817401"/>
              <a:chOff x="5429319" y="4761397"/>
              <a:chExt cx="6807810" cy="181740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D6418F-3744-40D4-BED8-3675B44E8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772" t="43905" r="44508" b="47938"/>
              <a:stretch/>
            </p:blipFill>
            <p:spPr>
              <a:xfrm>
                <a:off x="5429319" y="5822449"/>
                <a:ext cx="6804000" cy="756349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8AA8CE9-7A06-4279-ABAA-49EB2028A68D}"/>
                  </a:ext>
                </a:extLst>
              </p:cNvPr>
              <p:cNvGrpSpPr/>
              <p:nvPr/>
            </p:nvGrpSpPr>
            <p:grpSpPr>
              <a:xfrm>
                <a:off x="5458347" y="4761397"/>
                <a:ext cx="6778782" cy="1231219"/>
                <a:chOff x="4275450" y="4379021"/>
                <a:chExt cx="7427805" cy="1467792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D8CFCFC-1C07-4C2C-BEA3-9758AED65AFC}"/>
                    </a:ext>
                  </a:extLst>
                </p:cNvPr>
                <p:cNvCxnSpPr/>
                <p:nvPr/>
              </p:nvCxnSpPr>
              <p:spPr>
                <a:xfrm>
                  <a:off x="4899564" y="5274671"/>
                  <a:ext cx="22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396D021-F0F7-44D9-994B-A0349BEDCAA2}"/>
                    </a:ext>
                  </a:extLst>
                </p:cNvPr>
                <p:cNvSpPr/>
                <p:nvPr/>
              </p:nvSpPr>
              <p:spPr>
                <a:xfrm>
                  <a:off x="4275450" y="4926328"/>
                  <a:ext cx="540000" cy="540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791FD48E-30AE-4CA4-B236-494F1B48397B}"/>
                    </a:ext>
                  </a:extLst>
                </p:cNvPr>
                <p:cNvSpPr/>
                <p:nvPr/>
              </p:nvSpPr>
              <p:spPr>
                <a:xfrm>
                  <a:off x="7221851" y="4991641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26FE833-562C-4541-BE0E-B7C6BC8039EC}"/>
                    </a:ext>
                  </a:extLst>
                </p:cNvPr>
                <p:cNvSpPr/>
                <p:nvPr/>
              </p:nvSpPr>
              <p:spPr>
                <a:xfrm>
                  <a:off x="11163255" y="4977127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BAF9BE-EDE4-45E5-AFDA-ABA481245D3A}"/>
                    </a:ext>
                  </a:extLst>
                </p:cNvPr>
                <p:cNvSpPr txBox="1"/>
                <p:nvPr/>
              </p:nvSpPr>
              <p:spPr>
                <a:xfrm>
                  <a:off x="5706767" y="529644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4CA69731-62D0-4C68-9C58-28ACEF860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0471" y="5274671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72EBCC3-BBA1-41EE-B0C4-9B08297795CD}"/>
                    </a:ext>
                  </a:extLst>
                </p:cNvPr>
                <p:cNvSpPr/>
                <p:nvPr/>
              </p:nvSpPr>
              <p:spPr>
                <a:xfrm>
                  <a:off x="9233854" y="4984384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BA84920-CAA9-4D92-AE55-29011673B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90267" y="5252899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F8E5DE-C860-430F-B392-029977ECB773}"/>
                    </a:ext>
                  </a:extLst>
                </p:cNvPr>
                <p:cNvSpPr txBox="1"/>
                <p:nvPr/>
              </p:nvSpPr>
              <p:spPr>
                <a:xfrm>
                  <a:off x="8559188" y="437902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(5)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45D067-66B0-4215-8A03-CEF671BE6302}"/>
                    </a:ext>
                  </a:extLst>
                </p:cNvPr>
                <p:cNvSpPr txBox="1"/>
                <p:nvPr/>
              </p:nvSpPr>
              <p:spPr>
                <a:xfrm>
                  <a:off x="8050360" y="5289076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6193DF2-6E63-465A-AC0E-941EBB7E72F2}"/>
                    </a:ext>
                  </a:extLst>
                </p:cNvPr>
                <p:cNvSpPr txBox="1"/>
                <p:nvPr/>
              </p:nvSpPr>
              <p:spPr>
                <a:xfrm>
                  <a:off x="10069126" y="527467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0E84B0-BE5B-4CCD-954C-7D1637041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0062" y="3576670"/>
              <a:ext cx="0" cy="483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0850A6-913D-443F-B6D7-99505B9E2C5E}"/>
                </a:ext>
              </a:extLst>
            </p:cNvPr>
            <p:cNvCxnSpPr>
              <a:cxnSpLocks/>
            </p:cNvCxnSpPr>
            <p:nvPr/>
          </p:nvCxnSpPr>
          <p:spPr>
            <a:xfrm>
              <a:off x="8570062" y="3576670"/>
              <a:ext cx="3600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9B028F5-2859-45BE-AE86-4403DB181E59}"/>
                </a:ext>
              </a:extLst>
            </p:cNvPr>
            <p:cNvCxnSpPr>
              <a:cxnSpLocks/>
            </p:cNvCxnSpPr>
            <p:nvPr/>
          </p:nvCxnSpPr>
          <p:spPr>
            <a:xfrm>
              <a:off x="12174957" y="3559836"/>
              <a:ext cx="0" cy="50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4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EC9612-C9A3-442E-BB59-9157A706F9F6}"/>
              </a:ext>
            </a:extLst>
          </p:cNvPr>
          <p:cNvSpPr txBox="1"/>
          <p:nvPr/>
        </p:nvSpPr>
        <p:spPr>
          <a:xfrm>
            <a:off x="121325" y="1163457"/>
            <a:ext cx="511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10.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of the project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8A1DB-8E02-4F32-BCEB-D4C865D5C90C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E5251-C88B-408E-98AB-220586A0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DECB54-08EE-486A-BDF1-8FEE81B05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08724"/>
              </p:ext>
            </p:extLst>
          </p:nvPr>
        </p:nvGraphicFramePr>
        <p:xfrm>
          <a:off x="654838" y="1943590"/>
          <a:ext cx="11364684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4">
                  <a:extLst>
                    <a:ext uri="{9D8B030D-6E8A-4147-A177-3AD203B41FA5}">
                      <a16:colId xmlns:a16="http://schemas.microsoft.com/office/drawing/2014/main" val="386136946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3351035563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644640794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574832725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521976611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816672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Duration (weeks)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(normal)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0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Cost (Rs.)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8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Cost (Rs.)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x 13 = 26000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x 11 = 22000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x 10 = 20000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x 9 = 18000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x 7 = 14000</a:t>
                      </a:r>
                      <a:endParaRPr lang="en-I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33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 (Rs.)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41600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40600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41300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43000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47000</a:t>
                      </a:r>
                      <a:endParaRPr lang="en-IN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64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17414-A180-44E6-AD2E-A22113FE4DC1}"/>
              </a:ext>
            </a:extLst>
          </p:cNvPr>
          <p:cNvSpPr txBox="1"/>
          <p:nvPr/>
        </p:nvSpPr>
        <p:spPr>
          <a:xfrm>
            <a:off x="121325" y="1163457"/>
            <a:ext cx="6741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10.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of the project: Duration –   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Cost curve 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3F513-76CD-4C1B-A884-E596E8637748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02E6C-78F7-4CDA-9FEA-6F399453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52734-540E-48C1-8A1E-2F236BD8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683" t="10650" r="41014" b="5960"/>
          <a:stretch/>
        </p:blipFill>
        <p:spPr>
          <a:xfrm rot="16200000">
            <a:off x="6717778" y="1308342"/>
            <a:ext cx="5905770" cy="56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699CA5-AF78-47B1-BA0B-EBF1ABCDAB36}"/>
              </a:ext>
            </a:extLst>
          </p:cNvPr>
          <p:cNvSpPr txBox="1"/>
          <p:nvPr/>
        </p:nvSpPr>
        <p:spPr>
          <a:xfrm>
            <a:off x="470953" y="2302828"/>
            <a:ext cx="6042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table and duration – cost curve it is clear that the optimum project duration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weeks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optimum cost corresponding to this period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 40600. </a:t>
            </a:r>
            <a:endParaRPr lang="en-I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CDC13-1AAA-4927-B62F-8F9119558306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C4565-6B7C-44E6-8735-95DE65BB6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59E1FA-CDB6-424B-9AB6-10C69BBB9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13" t="16605" r="24680" b="33477"/>
          <a:stretch/>
        </p:blipFill>
        <p:spPr>
          <a:xfrm>
            <a:off x="2937165" y="1138772"/>
            <a:ext cx="9541003" cy="59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74D1E-D566-4CE8-849D-3D5EA0E9E36C}"/>
              </a:ext>
            </a:extLst>
          </p:cNvPr>
          <p:cNvSpPr txBox="1"/>
          <p:nvPr/>
        </p:nvSpPr>
        <p:spPr>
          <a:xfrm>
            <a:off x="283290" y="1138773"/>
            <a:ext cx="3526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yourself: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1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F3BF7-385A-40D4-B82A-332C1656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1"/>
            <a:ext cx="12736000" cy="71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4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935DC-6054-403E-81A2-7D095037759F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31A9B-AF04-465C-BA84-2275E770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F3E10-2BEA-428F-B7A7-9CC9CF01FB03}"/>
              </a:ext>
            </a:extLst>
          </p:cNvPr>
          <p:cNvSpPr txBox="1"/>
          <p:nvPr/>
        </p:nvSpPr>
        <p:spPr>
          <a:xfrm>
            <a:off x="295755" y="1255594"/>
            <a:ext cx="1200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given below gives the data about durations and costs of various activities of the network.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6B662B-AE4C-43CE-B456-24B4A5BD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27626"/>
              </p:ext>
            </p:extLst>
          </p:nvPr>
        </p:nvGraphicFramePr>
        <p:xfrm>
          <a:off x="1450523" y="2388077"/>
          <a:ext cx="969894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01">
                  <a:extLst>
                    <a:ext uri="{9D8B030D-6E8A-4147-A177-3AD203B41FA5}">
                      <a16:colId xmlns:a16="http://schemas.microsoft.com/office/drawing/2014/main" val="1105697919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59257667"/>
                    </a:ext>
                  </a:extLst>
                </a:gridCol>
                <a:gridCol w="1912055">
                  <a:extLst>
                    <a:ext uri="{9D8B030D-6E8A-4147-A177-3AD203B41FA5}">
                      <a16:colId xmlns:a16="http://schemas.microsoft.com/office/drawing/2014/main" val="3518974364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3699077285"/>
                    </a:ext>
                  </a:extLst>
                </a:gridCol>
                <a:gridCol w="1734778">
                  <a:extLst>
                    <a:ext uri="{9D8B030D-6E8A-4147-A177-3AD203B41FA5}">
                      <a16:colId xmlns:a16="http://schemas.microsoft.com/office/drawing/2014/main" val="633228419"/>
                    </a:ext>
                  </a:extLst>
                </a:gridCol>
              </a:tblGrid>
              <a:tr h="3296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duration (weeks)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cost (Rs.)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Crash duration (weeks)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Crash cost (Rs.)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40966"/>
                  </a:ext>
                </a:extLst>
              </a:tr>
              <a:tr h="329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57245"/>
                  </a:ext>
                </a:extLst>
              </a:tr>
              <a:tr h="329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61729"/>
                  </a:ext>
                </a:extLst>
              </a:tr>
              <a:tr h="329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42304"/>
                  </a:ext>
                </a:extLst>
              </a:tr>
              <a:tr h="329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9837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94481F-D12C-499C-889C-01640A99325F}"/>
              </a:ext>
            </a:extLst>
          </p:cNvPr>
          <p:cNvSpPr txBox="1"/>
          <p:nvPr/>
        </p:nvSpPr>
        <p:spPr>
          <a:xfrm>
            <a:off x="295755" y="5262568"/>
            <a:ext cx="1200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overhead costs are Rs. 2000 per week. Find the optimum duration and the cost associated with it. Also, draw the least cost network.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3305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852E6-F465-4ABF-A2F7-8C2DD7091F9F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72A49-ECD4-4E47-BD11-8927C1D46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85304-B475-474C-AA41-A9D8DE1730A6}"/>
              </a:ext>
            </a:extLst>
          </p:cNvPr>
          <p:cNvSpPr txBox="1"/>
          <p:nvPr/>
        </p:nvSpPr>
        <p:spPr>
          <a:xfrm>
            <a:off x="276566" y="1233716"/>
            <a:ext cx="1204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Construction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6B212-29A0-4174-B232-46AF5C96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08138"/>
              </p:ext>
            </p:extLst>
          </p:nvPr>
        </p:nvGraphicFramePr>
        <p:xfrm>
          <a:off x="8559112" y="1132118"/>
          <a:ext cx="4025561" cy="3120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029">
                  <a:extLst>
                    <a:ext uri="{9D8B030D-6E8A-4147-A177-3AD203B41FA5}">
                      <a16:colId xmlns:a16="http://schemas.microsoft.com/office/drawing/2014/main" val="644242597"/>
                    </a:ext>
                  </a:extLst>
                </a:gridCol>
                <a:gridCol w="1396246">
                  <a:extLst>
                    <a:ext uri="{9D8B030D-6E8A-4147-A177-3AD203B41FA5}">
                      <a16:colId xmlns:a16="http://schemas.microsoft.com/office/drawing/2014/main" val="448795177"/>
                    </a:ext>
                  </a:extLst>
                </a:gridCol>
                <a:gridCol w="1391286">
                  <a:extLst>
                    <a:ext uri="{9D8B030D-6E8A-4147-A177-3AD203B41FA5}">
                      <a16:colId xmlns:a16="http://schemas.microsoft.com/office/drawing/2014/main" val="3097246097"/>
                    </a:ext>
                  </a:extLst>
                </a:gridCol>
              </a:tblGrid>
              <a:tr h="1291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duration (weeks)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Crash duration (weeks)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09857"/>
                  </a:ext>
                </a:extLst>
              </a:tr>
              <a:tr h="433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87652"/>
                  </a:ext>
                </a:extLst>
              </a:tr>
              <a:tr h="433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777849"/>
                  </a:ext>
                </a:extLst>
              </a:tr>
              <a:tr h="433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2120"/>
                  </a:ext>
                </a:extLst>
              </a:tr>
              <a:tr h="433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4295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BA2AEC-64BB-4B7B-B4A9-5CF29A0F9249}"/>
              </a:ext>
            </a:extLst>
          </p:cNvPr>
          <p:cNvCxnSpPr/>
          <p:nvPr/>
        </p:nvCxnSpPr>
        <p:spPr>
          <a:xfrm>
            <a:off x="1654622" y="3541488"/>
            <a:ext cx="245291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CCB052B-7BE4-43CD-B6FF-3430FC2BA7B1}"/>
              </a:ext>
            </a:extLst>
          </p:cNvPr>
          <p:cNvSpPr/>
          <p:nvPr/>
        </p:nvSpPr>
        <p:spPr>
          <a:xfrm>
            <a:off x="986966" y="3178631"/>
            <a:ext cx="653143" cy="65314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FC686F-2672-40D5-A8B1-54F0AF05BFAC}"/>
              </a:ext>
            </a:extLst>
          </p:cNvPr>
          <p:cNvSpPr/>
          <p:nvPr/>
        </p:nvSpPr>
        <p:spPr>
          <a:xfrm>
            <a:off x="4122049" y="3214916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FD0FE6-1370-45FD-A309-2B5909A893F4}"/>
              </a:ext>
            </a:extLst>
          </p:cNvPr>
          <p:cNvSpPr/>
          <p:nvPr/>
        </p:nvSpPr>
        <p:spPr>
          <a:xfrm>
            <a:off x="7250669" y="3214916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C55D15-745C-41B3-AE8A-7E6A40E87183}"/>
              </a:ext>
            </a:extLst>
          </p:cNvPr>
          <p:cNvCxnSpPr/>
          <p:nvPr/>
        </p:nvCxnSpPr>
        <p:spPr>
          <a:xfrm>
            <a:off x="4775192" y="3563258"/>
            <a:ext cx="245291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D98FF1A-E69D-446E-8FEB-0A0EBE2B1ED7}"/>
              </a:ext>
            </a:extLst>
          </p:cNvPr>
          <p:cNvSpPr/>
          <p:nvPr/>
        </p:nvSpPr>
        <p:spPr>
          <a:xfrm>
            <a:off x="5723840" y="1267444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B19A5B-A723-4128-9147-6DBE82ACA1AF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4579250" y="1824936"/>
            <a:ext cx="1240241" cy="13899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3DEDFD-B2F7-4112-996D-96A2C03AC418}"/>
              </a:ext>
            </a:extLst>
          </p:cNvPr>
          <p:cNvCxnSpPr>
            <a:cxnSpLocks/>
          </p:cNvCxnSpPr>
          <p:nvPr/>
        </p:nvCxnSpPr>
        <p:spPr>
          <a:xfrm>
            <a:off x="6281332" y="1853964"/>
            <a:ext cx="1079502" cy="140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933C0F-600F-4163-902C-1158CE3B838C}"/>
              </a:ext>
            </a:extLst>
          </p:cNvPr>
          <p:cNvSpPr txBox="1"/>
          <p:nvPr/>
        </p:nvSpPr>
        <p:spPr>
          <a:xfrm>
            <a:off x="2374741" y="3563258"/>
            <a:ext cx="88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49382F-6DEC-4465-B51E-D6F94156BC5D}"/>
              </a:ext>
            </a:extLst>
          </p:cNvPr>
          <p:cNvSpPr txBox="1"/>
          <p:nvPr/>
        </p:nvSpPr>
        <p:spPr>
          <a:xfrm rot="18710240">
            <a:off x="4474710" y="2065133"/>
            <a:ext cx="93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(2)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4A32B-6C4E-46B0-9CC0-137BD2CF273C}"/>
              </a:ext>
            </a:extLst>
          </p:cNvPr>
          <p:cNvSpPr txBox="1"/>
          <p:nvPr/>
        </p:nvSpPr>
        <p:spPr>
          <a:xfrm>
            <a:off x="5503361" y="3570164"/>
            <a:ext cx="88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(5)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61691-C36F-4C6A-9487-C88989B34323}"/>
              </a:ext>
            </a:extLst>
          </p:cNvPr>
          <p:cNvSpPr txBox="1"/>
          <p:nvPr/>
        </p:nvSpPr>
        <p:spPr>
          <a:xfrm rot="2935478">
            <a:off x="6639755" y="2135878"/>
            <a:ext cx="91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F47DE-87D1-4718-8E3F-769AD4A054B4}"/>
              </a:ext>
            </a:extLst>
          </p:cNvPr>
          <p:cNvSpPr txBox="1"/>
          <p:nvPr/>
        </p:nvSpPr>
        <p:spPr>
          <a:xfrm>
            <a:off x="353554" y="4530769"/>
            <a:ext cx="597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Critical Path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5CF83E-52A0-4781-8DC7-BF8EAAB2DA01}"/>
              </a:ext>
            </a:extLst>
          </p:cNvPr>
          <p:cNvCxnSpPr/>
          <p:nvPr/>
        </p:nvCxnSpPr>
        <p:spPr>
          <a:xfrm>
            <a:off x="4528076" y="6671124"/>
            <a:ext cx="24529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9214D7F-B0F2-4962-B58D-626332831195}"/>
              </a:ext>
            </a:extLst>
          </p:cNvPr>
          <p:cNvSpPr/>
          <p:nvPr/>
        </p:nvSpPr>
        <p:spPr>
          <a:xfrm>
            <a:off x="3860420" y="6308267"/>
            <a:ext cx="653143" cy="65314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D0F14C-D2A5-4984-9E0F-40A874BAE81A}"/>
              </a:ext>
            </a:extLst>
          </p:cNvPr>
          <p:cNvSpPr/>
          <p:nvPr/>
        </p:nvSpPr>
        <p:spPr>
          <a:xfrm>
            <a:off x="6995503" y="6344552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784882-14D7-4E7D-9389-2D1B36D2D9A3}"/>
              </a:ext>
            </a:extLst>
          </p:cNvPr>
          <p:cNvSpPr/>
          <p:nvPr/>
        </p:nvSpPr>
        <p:spPr>
          <a:xfrm>
            <a:off x="10124123" y="6344552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724207-4CD2-4178-89E3-3CC8457D1E0D}"/>
              </a:ext>
            </a:extLst>
          </p:cNvPr>
          <p:cNvCxnSpPr/>
          <p:nvPr/>
        </p:nvCxnSpPr>
        <p:spPr>
          <a:xfrm>
            <a:off x="7663160" y="6692894"/>
            <a:ext cx="24529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6270794-A9DC-4440-8B42-6B927179E459}"/>
              </a:ext>
            </a:extLst>
          </p:cNvPr>
          <p:cNvSpPr/>
          <p:nvPr/>
        </p:nvSpPr>
        <p:spPr>
          <a:xfrm>
            <a:off x="8597294" y="4397080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7092E3-5C7C-4375-B80E-6C026F797093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452704" y="4954572"/>
            <a:ext cx="1240241" cy="1389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FD6290-8AC7-4857-8B62-630789DA63FE}"/>
              </a:ext>
            </a:extLst>
          </p:cNvPr>
          <p:cNvCxnSpPr>
            <a:cxnSpLocks/>
          </p:cNvCxnSpPr>
          <p:nvPr/>
        </p:nvCxnSpPr>
        <p:spPr>
          <a:xfrm>
            <a:off x="9198328" y="4969086"/>
            <a:ext cx="1079502" cy="14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71BC0A1-ADCC-42DE-A15E-E5D0204E2F77}"/>
              </a:ext>
            </a:extLst>
          </p:cNvPr>
          <p:cNvSpPr txBox="1"/>
          <p:nvPr/>
        </p:nvSpPr>
        <p:spPr>
          <a:xfrm>
            <a:off x="5248195" y="6692894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8C7179-66F8-4A48-97BB-189DFE6466D8}"/>
              </a:ext>
            </a:extLst>
          </p:cNvPr>
          <p:cNvSpPr txBox="1"/>
          <p:nvPr/>
        </p:nvSpPr>
        <p:spPr>
          <a:xfrm rot="18710240">
            <a:off x="7348164" y="5225546"/>
            <a:ext cx="9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3D9B8A-723C-48E9-B4E9-59ADE91808A5}"/>
              </a:ext>
            </a:extLst>
          </p:cNvPr>
          <p:cNvSpPr txBox="1"/>
          <p:nvPr/>
        </p:nvSpPr>
        <p:spPr>
          <a:xfrm>
            <a:off x="8376815" y="6699800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(5)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B9198A-79C0-43EF-92FA-011DD09BC147}"/>
              </a:ext>
            </a:extLst>
          </p:cNvPr>
          <p:cNvSpPr txBox="1"/>
          <p:nvPr/>
        </p:nvSpPr>
        <p:spPr>
          <a:xfrm rot="2935478">
            <a:off x="9513209" y="5296291"/>
            <a:ext cx="91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B738D8-5C42-4B9E-8D0A-2F68B7F7008F}"/>
              </a:ext>
            </a:extLst>
          </p:cNvPr>
          <p:cNvSpPr txBox="1"/>
          <p:nvPr/>
        </p:nvSpPr>
        <p:spPr>
          <a:xfrm>
            <a:off x="3907503" y="5539131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E608E1-3FDA-4CAF-9449-E1BED7AE8868}"/>
              </a:ext>
            </a:extLst>
          </p:cNvPr>
          <p:cNvSpPr txBox="1"/>
          <p:nvPr/>
        </p:nvSpPr>
        <p:spPr>
          <a:xfrm>
            <a:off x="3932989" y="5952726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B9E837-3554-47BA-ADED-9CA9E1ACE4F7}"/>
              </a:ext>
            </a:extLst>
          </p:cNvPr>
          <p:cNvSpPr txBox="1"/>
          <p:nvPr/>
        </p:nvSpPr>
        <p:spPr>
          <a:xfrm>
            <a:off x="6256637" y="5972976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06DABC-D4D3-425F-88BF-E6A6D59EB328}"/>
              </a:ext>
            </a:extLst>
          </p:cNvPr>
          <p:cNvSpPr txBox="1"/>
          <p:nvPr/>
        </p:nvSpPr>
        <p:spPr>
          <a:xfrm>
            <a:off x="7564521" y="6173031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1554D0-5F49-42E7-96AE-DEDB97EECF95}"/>
              </a:ext>
            </a:extLst>
          </p:cNvPr>
          <p:cNvSpPr txBox="1"/>
          <p:nvPr/>
        </p:nvSpPr>
        <p:spPr>
          <a:xfrm>
            <a:off x="9260842" y="4435952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3DBF0F-AC90-4379-A365-D20945A58B52}"/>
              </a:ext>
            </a:extLst>
          </p:cNvPr>
          <p:cNvSpPr txBox="1"/>
          <p:nvPr/>
        </p:nvSpPr>
        <p:spPr>
          <a:xfrm>
            <a:off x="7706510" y="4428092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8E4649-F65E-4F57-9217-90587144F304}"/>
              </a:ext>
            </a:extLst>
          </p:cNvPr>
          <p:cNvSpPr txBox="1"/>
          <p:nvPr/>
        </p:nvSpPr>
        <p:spPr>
          <a:xfrm>
            <a:off x="10769776" y="6163963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977B29-8046-48EC-8467-452320630152}"/>
              </a:ext>
            </a:extLst>
          </p:cNvPr>
          <p:cNvSpPr txBox="1"/>
          <p:nvPr/>
        </p:nvSpPr>
        <p:spPr>
          <a:xfrm>
            <a:off x="10841911" y="6648384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03C12F-1652-4EAE-8189-A0ECAC65D8B7}"/>
              </a:ext>
            </a:extLst>
          </p:cNvPr>
          <p:cNvSpPr txBox="1"/>
          <p:nvPr/>
        </p:nvSpPr>
        <p:spPr>
          <a:xfrm>
            <a:off x="4321142" y="5565302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D225C-BBBB-43AB-B91D-FA940D04A5D1}"/>
              </a:ext>
            </a:extLst>
          </p:cNvPr>
          <p:cNvSpPr txBox="1"/>
          <p:nvPr/>
        </p:nvSpPr>
        <p:spPr>
          <a:xfrm>
            <a:off x="4263718" y="5933608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71B7B8-B34B-4542-AEB6-A47EDBD48CFC}"/>
              </a:ext>
            </a:extLst>
          </p:cNvPr>
          <p:cNvSpPr txBox="1"/>
          <p:nvPr/>
        </p:nvSpPr>
        <p:spPr>
          <a:xfrm>
            <a:off x="8015272" y="4455373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A25040-F891-47BB-8D4D-B23229487C4C}"/>
              </a:ext>
            </a:extLst>
          </p:cNvPr>
          <p:cNvSpPr txBox="1"/>
          <p:nvPr/>
        </p:nvSpPr>
        <p:spPr>
          <a:xfrm>
            <a:off x="9595659" y="4439165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86AC9F-1099-479E-9134-551229C4C879}"/>
              </a:ext>
            </a:extLst>
          </p:cNvPr>
          <p:cNvSpPr txBox="1"/>
          <p:nvPr/>
        </p:nvSpPr>
        <p:spPr>
          <a:xfrm>
            <a:off x="6590469" y="597484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E5E9A1-2D14-47E4-890A-E26C5C836925}"/>
              </a:ext>
            </a:extLst>
          </p:cNvPr>
          <p:cNvSpPr txBox="1"/>
          <p:nvPr/>
        </p:nvSpPr>
        <p:spPr>
          <a:xfrm>
            <a:off x="7912918" y="616612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86ADCF-E939-4EDD-8C89-83B91A5EFAED}"/>
              </a:ext>
            </a:extLst>
          </p:cNvPr>
          <p:cNvSpPr txBox="1"/>
          <p:nvPr/>
        </p:nvSpPr>
        <p:spPr>
          <a:xfrm>
            <a:off x="11148954" y="6213299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D5B4FB-8B11-4DCD-A82E-6710E254E5F0}"/>
              </a:ext>
            </a:extLst>
          </p:cNvPr>
          <p:cNvSpPr txBox="1"/>
          <p:nvPr/>
        </p:nvSpPr>
        <p:spPr>
          <a:xfrm>
            <a:off x="11231778" y="6634838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6D32CD-9181-438E-8F35-96665FE3C382}"/>
              </a:ext>
            </a:extLst>
          </p:cNvPr>
          <p:cNvSpPr txBox="1"/>
          <p:nvPr/>
        </p:nvSpPr>
        <p:spPr>
          <a:xfrm>
            <a:off x="449543" y="5086052"/>
            <a:ext cx="499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 – 3 – 4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84CCDB-CE13-448B-B48F-525F329516BD}"/>
              </a:ext>
            </a:extLst>
          </p:cNvPr>
          <p:cNvSpPr txBox="1"/>
          <p:nvPr/>
        </p:nvSpPr>
        <p:spPr>
          <a:xfrm>
            <a:off x="457600" y="5643830"/>
            <a:ext cx="303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Activities: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2, 2 – 3, 3 – 4 </a:t>
            </a:r>
          </a:p>
        </p:txBody>
      </p:sp>
    </p:spTree>
    <p:extLst>
      <p:ext uri="{BB962C8B-B14F-4D97-AF65-F5344CB8AC3E}">
        <p14:creationId xmlns:p14="http://schemas.microsoft.com/office/powerpoint/2010/main" val="19846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nimBg="1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B6963-25E6-4777-8E3E-D24F6FFFAFFE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90A3D-75B9-441A-8ABB-AAB869177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9403E-1B4C-4238-A643-B0F6C1B0CB46}"/>
              </a:ext>
            </a:extLst>
          </p:cNvPr>
          <p:cNvSpPr txBox="1"/>
          <p:nvPr/>
        </p:nvSpPr>
        <p:spPr>
          <a:xfrm>
            <a:off x="121325" y="1250541"/>
            <a:ext cx="64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- Scaled version of network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14FFF-D313-4FCF-9C1C-CB3834FD6178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42C04-3881-439D-87E8-D2C9B4E9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4FFE7B-2764-4418-86A4-F04534DF0BA7}"/>
              </a:ext>
            </a:extLst>
          </p:cNvPr>
          <p:cNvCxnSpPr/>
          <p:nvPr/>
        </p:nvCxnSpPr>
        <p:spPr>
          <a:xfrm>
            <a:off x="4932545" y="3524585"/>
            <a:ext cx="24529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19EA8BA-F020-4ACA-B8A9-C107DEAA99C1}"/>
              </a:ext>
            </a:extLst>
          </p:cNvPr>
          <p:cNvSpPr/>
          <p:nvPr/>
        </p:nvSpPr>
        <p:spPr>
          <a:xfrm>
            <a:off x="4235861" y="3176242"/>
            <a:ext cx="653143" cy="65314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54538A-E745-4FD2-AB21-68AB670DBA22}"/>
              </a:ext>
            </a:extLst>
          </p:cNvPr>
          <p:cNvSpPr/>
          <p:nvPr/>
        </p:nvSpPr>
        <p:spPr>
          <a:xfrm>
            <a:off x="7399972" y="3198013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A38498-A6DF-4735-8949-F39BDF8FD931}"/>
              </a:ext>
            </a:extLst>
          </p:cNvPr>
          <p:cNvSpPr/>
          <p:nvPr/>
        </p:nvSpPr>
        <p:spPr>
          <a:xfrm>
            <a:off x="10528592" y="3198013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388EDB-9224-4AA8-A028-BFD9BFC51467}"/>
              </a:ext>
            </a:extLst>
          </p:cNvPr>
          <p:cNvCxnSpPr/>
          <p:nvPr/>
        </p:nvCxnSpPr>
        <p:spPr>
          <a:xfrm>
            <a:off x="8067629" y="3546355"/>
            <a:ext cx="24529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E703D08-8612-46A3-91F0-28EBE3683C99}"/>
              </a:ext>
            </a:extLst>
          </p:cNvPr>
          <p:cNvSpPr/>
          <p:nvPr/>
        </p:nvSpPr>
        <p:spPr>
          <a:xfrm>
            <a:off x="9001763" y="1250541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640469-86A6-42DA-82EE-2A4D9D1343FD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7857173" y="1808033"/>
            <a:ext cx="1240241" cy="1389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BEFE27-4AB7-4BA7-B4C7-1AF167C1BD8C}"/>
              </a:ext>
            </a:extLst>
          </p:cNvPr>
          <p:cNvCxnSpPr>
            <a:cxnSpLocks/>
          </p:cNvCxnSpPr>
          <p:nvPr/>
        </p:nvCxnSpPr>
        <p:spPr>
          <a:xfrm>
            <a:off x="9602797" y="1822547"/>
            <a:ext cx="1079502" cy="14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7DEAF84-FF35-47FA-97B4-10800BEC429B}"/>
              </a:ext>
            </a:extLst>
          </p:cNvPr>
          <p:cNvSpPr txBox="1"/>
          <p:nvPr/>
        </p:nvSpPr>
        <p:spPr>
          <a:xfrm>
            <a:off x="5652664" y="3546355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66AAC1-E503-40CD-ACB4-92B5460EA0E1}"/>
              </a:ext>
            </a:extLst>
          </p:cNvPr>
          <p:cNvSpPr txBox="1"/>
          <p:nvPr/>
        </p:nvSpPr>
        <p:spPr>
          <a:xfrm rot="18710240">
            <a:off x="7752633" y="2079007"/>
            <a:ext cx="9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D3C48-AC8B-4CCA-BC60-F45326A1D26F}"/>
              </a:ext>
            </a:extLst>
          </p:cNvPr>
          <p:cNvSpPr txBox="1"/>
          <p:nvPr/>
        </p:nvSpPr>
        <p:spPr>
          <a:xfrm>
            <a:off x="8781284" y="3553261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(5)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12EFA-F43B-40D4-BE6A-BA05D872C96C}"/>
              </a:ext>
            </a:extLst>
          </p:cNvPr>
          <p:cNvSpPr txBox="1"/>
          <p:nvPr/>
        </p:nvSpPr>
        <p:spPr>
          <a:xfrm rot="2935478">
            <a:off x="9917678" y="2149752"/>
            <a:ext cx="91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FD79B2-ADC5-4C28-A0A9-F00FB4370A5E}"/>
              </a:ext>
            </a:extLst>
          </p:cNvPr>
          <p:cNvSpPr txBox="1"/>
          <p:nvPr/>
        </p:nvSpPr>
        <p:spPr>
          <a:xfrm>
            <a:off x="4311972" y="2203908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54D226-6EED-48CE-B12C-5065916DC898}"/>
              </a:ext>
            </a:extLst>
          </p:cNvPr>
          <p:cNvSpPr txBox="1"/>
          <p:nvPr/>
        </p:nvSpPr>
        <p:spPr>
          <a:xfrm>
            <a:off x="4337458" y="2748131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90E1FE-A6C3-4361-BC43-BF64EB88D2B9}"/>
              </a:ext>
            </a:extLst>
          </p:cNvPr>
          <p:cNvSpPr txBox="1"/>
          <p:nvPr/>
        </p:nvSpPr>
        <p:spPr>
          <a:xfrm>
            <a:off x="6661106" y="2826437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8BE70F-E880-4714-842D-6425F1C0E945}"/>
              </a:ext>
            </a:extLst>
          </p:cNvPr>
          <p:cNvSpPr txBox="1"/>
          <p:nvPr/>
        </p:nvSpPr>
        <p:spPr>
          <a:xfrm>
            <a:off x="7968990" y="3026492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43A4FF-7D2A-4B64-BCD0-DB6997117B38}"/>
              </a:ext>
            </a:extLst>
          </p:cNvPr>
          <p:cNvSpPr txBox="1"/>
          <p:nvPr/>
        </p:nvSpPr>
        <p:spPr>
          <a:xfrm>
            <a:off x="9665311" y="1289413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F7A9F2-0F48-4DF9-B4B9-1DC5CF6B0F6F}"/>
              </a:ext>
            </a:extLst>
          </p:cNvPr>
          <p:cNvSpPr txBox="1"/>
          <p:nvPr/>
        </p:nvSpPr>
        <p:spPr>
          <a:xfrm>
            <a:off x="8110979" y="1281553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E9E6C-7226-4094-A491-78B84DB895C2}"/>
              </a:ext>
            </a:extLst>
          </p:cNvPr>
          <p:cNvSpPr txBox="1"/>
          <p:nvPr/>
        </p:nvSpPr>
        <p:spPr>
          <a:xfrm>
            <a:off x="11174245" y="3017424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04EC7B-294E-4064-ABD3-9A08F76138C1}"/>
              </a:ext>
            </a:extLst>
          </p:cNvPr>
          <p:cNvSpPr txBox="1"/>
          <p:nvPr/>
        </p:nvSpPr>
        <p:spPr>
          <a:xfrm>
            <a:off x="11246380" y="3501845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E3E08F-502A-4281-BEE4-65D7F498A126}"/>
              </a:ext>
            </a:extLst>
          </p:cNvPr>
          <p:cNvSpPr txBox="1"/>
          <p:nvPr/>
        </p:nvSpPr>
        <p:spPr>
          <a:xfrm>
            <a:off x="4725611" y="2230079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518F8D-A020-42A7-8734-B3604D921B68}"/>
              </a:ext>
            </a:extLst>
          </p:cNvPr>
          <p:cNvSpPr txBox="1"/>
          <p:nvPr/>
        </p:nvSpPr>
        <p:spPr>
          <a:xfrm>
            <a:off x="4668187" y="2729013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E0B120-29F7-4779-8EB1-42C10A49FE5F}"/>
              </a:ext>
            </a:extLst>
          </p:cNvPr>
          <p:cNvSpPr txBox="1"/>
          <p:nvPr/>
        </p:nvSpPr>
        <p:spPr>
          <a:xfrm>
            <a:off x="8419741" y="1308834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BB0B00-D839-41DD-AA5F-651323D8EA87}"/>
              </a:ext>
            </a:extLst>
          </p:cNvPr>
          <p:cNvSpPr txBox="1"/>
          <p:nvPr/>
        </p:nvSpPr>
        <p:spPr>
          <a:xfrm>
            <a:off x="10000128" y="129262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A90913-3FEA-4F4D-9E91-FC2F59C8F11B}"/>
              </a:ext>
            </a:extLst>
          </p:cNvPr>
          <p:cNvSpPr txBox="1"/>
          <p:nvPr/>
        </p:nvSpPr>
        <p:spPr>
          <a:xfrm>
            <a:off x="6994938" y="2828307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7231A5-35FA-48FF-886B-E519E469902E}"/>
              </a:ext>
            </a:extLst>
          </p:cNvPr>
          <p:cNvSpPr txBox="1"/>
          <p:nvPr/>
        </p:nvSpPr>
        <p:spPr>
          <a:xfrm>
            <a:off x="8317387" y="3019587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773175-8B66-4366-9E2A-1A21F2E631E9}"/>
              </a:ext>
            </a:extLst>
          </p:cNvPr>
          <p:cNvSpPr txBox="1"/>
          <p:nvPr/>
        </p:nvSpPr>
        <p:spPr>
          <a:xfrm>
            <a:off x="11553423" y="3066760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60F4B1-1DE8-4DB6-8C8F-7749E635F710}"/>
              </a:ext>
            </a:extLst>
          </p:cNvPr>
          <p:cNvSpPr txBox="1"/>
          <p:nvPr/>
        </p:nvSpPr>
        <p:spPr>
          <a:xfrm>
            <a:off x="11636247" y="3488299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24FEEC-B34A-4C3F-A892-2FE57D762D90}"/>
              </a:ext>
            </a:extLst>
          </p:cNvPr>
          <p:cNvCxnSpPr/>
          <p:nvPr/>
        </p:nvCxnSpPr>
        <p:spPr>
          <a:xfrm>
            <a:off x="4899564" y="5274671"/>
            <a:ext cx="226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8597F9E-9A8C-4C01-8C53-7529FFACE2DB}"/>
              </a:ext>
            </a:extLst>
          </p:cNvPr>
          <p:cNvSpPr/>
          <p:nvPr/>
        </p:nvSpPr>
        <p:spPr>
          <a:xfrm>
            <a:off x="4275450" y="4926328"/>
            <a:ext cx="540000" cy="540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FE2EF93-4065-432B-B12C-0134F1498F5B}"/>
              </a:ext>
            </a:extLst>
          </p:cNvPr>
          <p:cNvSpPr/>
          <p:nvPr/>
        </p:nvSpPr>
        <p:spPr>
          <a:xfrm>
            <a:off x="7221851" y="4991641"/>
            <a:ext cx="540000" cy="54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700072-E6BB-486B-AB5F-858762982195}"/>
              </a:ext>
            </a:extLst>
          </p:cNvPr>
          <p:cNvSpPr/>
          <p:nvPr/>
        </p:nvSpPr>
        <p:spPr>
          <a:xfrm>
            <a:off x="11163255" y="4977127"/>
            <a:ext cx="540000" cy="54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72D238-1AF7-43C0-98A8-65BB80A3E210}"/>
              </a:ext>
            </a:extLst>
          </p:cNvPr>
          <p:cNvSpPr txBox="1"/>
          <p:nvPr/>
        </p:nvSpPr>
        <p:spPr>
          <a:xfrm>
            <a:off x="5706767" y="5296441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7D32B6-575E-4848-B4C0-3B0182A13F84}"/>
              </a:ext>
            </a:extLst>
          </p:cNvPr>
          <p:cNvCxnSpPr>
            <a:cxnSpLocks/>
          </p:cNvCxnSpPr>
          <p:nvPr/>
        </p:nvCxnSpPr>
        <p:spPr>
          <a:xfrm flipV="1">
            <a:off x="7810471" y="5274671"/>
            <a:ext cx="136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11C39A9D-5A7D-4A56-B75D-360ADE09C8A0}"/>
              </a:ext>
            </a:extLst>
          </p:cNvPr>
          <p:cNvSpPr/>
          <p:nvPr/>
        </p:nvSpPr>
        <p:spPr>
          <a:xfrm>
            <a:off x="9233854" y="4984384"/>
            <a:ext cx="540000" cy="54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1F84D47-717D-4167-9171-543A04E5892A}"/>
              </a:ext>
            </a:extLst>
          </p:cNvPr>
          <p:cNvCxnSpPr>
            <a:cxnSpLocks/>
          </p:cNvCxnSpPr>
          <p:nvPr/>
        </p:nvCxnSpPr>
        <p:spPr>
          <a:xfrm flipV="1">
            <a:off x="9790267" y="5252899"/>
            <a:ext cx="136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B239462-616B-4412-B466-48B83A3D2537}"/>
              </a:ext>
            </a:extLst>
          </p:cNvPr>
          <p:cNvCxnSpPr>
            <a:cxnSpLocks/>
          </p:cNvCxnSpPr>
          <p:nvPr/>
        </p:nvCxnSpPr>
        <p:spPr>
          <a:xfrm flipV="1">
            <a:off x="7491851" y="4383314"/>
            <a:ext cx="0" cy="57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090942-636D-4AAA-A16C-FDFB381AB82D}"/>
              </a:ext>
            </a:extLst>
          </p:cNvPr>
          <p:cNvCxnSpPr>
            <a:cxnSpLocks/>
          </p:cNvCxnSpPr>
          <p:nvPr/>
        </p:nvCxnSpPr>
        <p:spPr>
          <a:xfrm>
            <a:off x="7491851" y="4383313"/>
            <a:ext cx="26216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FA77FC79-2B21-4FE9-9DDC-75D4E280FAB9}"/>
              </a:ext>
            </a:extLst>
          </p:cNvPr>
          <p:cNvSpPr/>
          <p:nvPr/>
        </p:nvSpPr>
        <p:spPr>
          <a:xfrm>
            <a:off x="10109790" y="4273131"/>
            <a:ext cx="229109" cy="2291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734F2C5-D454-49F2-A3D7-63E124389FE1}"/>
              </a:ext>
            </a:extLst>
          </p:cNvPr>
          <p:cNvCxnSpPr/>
          <p:nvPr/>
        </p:nvCxnSpPr>
        <p:spPr>
          <a:xfrm>
            <a:off x="10300099" y="4393551"/>
            <a:ext cx="1116000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E9A1985-7760-41CB-ABF3-63D617699960}"/>
              </a:ext>
            </a:extLst>
          </p:cNvPr>
          <p:cNvCxnSpPr>
            <a:cxnSpLocks/>
          </p:cNvCxnSpPr>
          <p:nvPr/>
        </p:nvCxnSpPr>
        <p:spPr>
          <a:xfrm>
            <a:off x="11441891" y="4415155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615216D-0D68-4B49-A179-A70607ADFC08}"/>
              </a:ext>
            </a:extLst>
          </p:cNvPr>
          <p:cNvSpPr txBox="1"/>
          <p:nvPr/>
        </p:nvSpPr>
        <p:spPr>
          <a:xfrm>
            <a:off x="8559188" y="4379021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(5)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DBD5F8B-B048-4D38-AA20-7BF6290775EE}"/>
              </a:ext>
            </a:extLst>
          </p:cNvPr>
          <p:cNvSpPr txBox="1"/>
          <p:nvPr/>
        </p:nvSpPr>
        <p:spPr>
          <a:xfrm>
            <a:off x="8050360" y="5289077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72D7C21-DDB1-4A76-A86D-4AA22489932F}"/>
              </a:ext>
            </a:extLst>
          </p:cNvPr>
          <p:cNvSpPr txBox="1"/>
          <p:nvPr/>
        </p:nvSpPr>
        <p:spPr>
          <a:xfrm>
            <a:off x="10069126" y="5274671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7F2F8A7-37F2-4059-9327-31C8CC1F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2" t="40805" r="18253" b="46450"/>
          <a:stretch/>
        </p:blipFill>
        <p:spPr>
          <a:xfrm>
            <a:off x="4264889" y="5721283"/>
            <a:ext cx="7556899" cy="90284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13D0DAA-6062-4237-BE3B-0837523EBEB9}"/>
              </a:ext>
            </a:extLst>
          </p:cNvPr>
          <p:cNvSpPr txBox="1"/>
          <p:nvPr/>
        </p:nvSpPr>
        <p:spPr>
          <a:xfrm>
            <a:off x="501267" y="1710251"/>
            <a:ext cx="499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 – 3 – 4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1858F5-AD90-424F-B14D-F4BF328E7FBD}"/>
              </a:ext>
            </a:extLst>
          </p:cNvPr>
          <p:cNvSpPr txBox="1"/>
          <p:nvPr/>
        </p:nvSpPr>
        <p:spPr>
          <a:xfrm>
            <a:off x="509324" y="2268029"/>
            <a:ext cx="303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Activities: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2, 2 – 3, 3 – 4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D32A6F-0E62-4556-B7AA-27ABF7855D7C}"/>
              </a:ext>
            </a:extLst>
          </p:cNvPr>
          <p:cNvSpPr txBox="1"/>
          <p:nvPr/>
        </p:nvSpPr>
        <p:spPr>
          <a:xfrm>
            <a:off x="702436" y="5412736"/>
            <a:ext cx="3153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Scaled Version of Network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8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  <p:bldP spid="53" grpId="0" animBg="1"/>
      <p:bldP spid="54" grpId="0" animBg="1"/>
      <p:bldP spid="56" grpId="0"/>
      <p:bldP spid="60" grpId="0" animBg="1"/>
      <p:bldP spid="77" grpId="0" animBg="1"/>
      <p:bldP spid="82" grpId="0"/>
      <p:bldP spid="83" grpId="0"/>
      <p:bldP spid="84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8F53F4-2FBD-487D-98E7-3B038C040101}"/>
              </a:ext>
            </a:extLst>
          </p:cNvPr>
          <p:cNvSpPr txBox="1"/>
          <p:nvPr/>
        </p:nvSpPr>
        <p:spPr>
          <a:xfrm>
            <a:off x="135839" y="1221513"/>
            <a:ext cx="64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Slopes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AE43A-2052-43BE-972D-01582A4F878F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C8E44-A5B3-4A5D-B013-BB3B97AE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D29E55A-6A9A-488E-923E-4A0E971BC8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638304"/>
                  </p:ext>
                </p:extLst>
              </p:nvPr>
            </p:nvGraphicFramePr>
            <p:xfrm>
              <a:off x="460178" y="1812959"/>
              <a:ext cx="11659251" cy="4384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723">
                      <a:extLst>
                        <a:ext uri="{9D8B030D-6E8A-4147-A177-3AD203B41FA5}">
                          <a16:colId xmlns:a16="http://schemas.microsoft.com/office/drawing/2014/main" val="1105697919"/>
                        </a:ext>
                      </a:extLst>
                    </a:gridCol>
                    <a:gridCol w="1339234">
                      <a:extLst>
                        <a:ext uri="{9D8B030D-6E8A-4147-A177-3AD203B41FA5}">
                          <a16:colId xmlns:a16="http://schemas.microsoft.com/office/drawing/2014/main" val="3518974364"/>
                        </a:ext>
                      </a:extLst>
                    </a:gridCol>
                    <a:gridCol w="1289168">
                      <a:extLst>
                        <a:ext uri="{9D8B030D-6E8A-4147-A177-3AD203B41FA5}">
                          <a16:colId xmlns:a16="http://schemas.microsoft.com/office/drawing/2014/main" val="1817342723"/>
                        </a:ext>
                      </a:extLst>
                    </a:gridCol>
                    <a:gridCol w="1797763">
                      <a:extLst>
                        <a:ext uri="{9D8B030D-6E8A-4147-A177-3AD203B41FA5}">
                          <a16:colId xmlns:a16="http://schemas.microsoft.com/office/drawing/2014/main" val="4194868681"/>
                        </a:ext>
                      </a:extLst>
                    </a:gridCol>
                    <a:gridCol w="1390940">
                      <a:extLst>
                        <a:ext uri="{9D8B030D-6E8A-4147-A177-3AD203B41FA5}">
                          <a16:colId xmlns:a16="http://schemas.microsoft.com/office/drawing/2014/main" val="1182079376"/>
                        </a:ext>
                      </a:extLst>
                    </a:gridCol>
                    <a:gridCol w="1535829">
                      <a:extLst>
                        <a:ext uri="{9D8B030D-6E8A-4147-A177-3AD203B41FA5}">
                          <a16:colId xmlns:a16="http://schemas.microsoft.com/office/drawing/2014/main" val="3044782952"/>
                        </a:ext>
                      </a:extLst>
                    </a:gridCol>
                    <a:gridCol w="1622764">
                      <a:extLst>
                        <a:ext uri="{9D8B030D-6E8A-4147-A177-3AD203B41FA5}">
                          <a16:colId xmlns:a16="http://schemas.microsoft.com/office/drawing/2014/main" val="2639758426"/>
                        </a:ext>
                      </a:extLst>
                    </a:gridCol>
                    <a:gridCol w="1535830">
                      <a:extLst>
                        <a:ext uri="{9D8B030D-6E8A-4147-A177-3AD203B41FA5}">
                          <a16:colId xmlns:a16="http://schemas.microsoft.com/office/drawing/2014/main" val="2514789842"/>
                        </a:ext>
                      </a:extLst>
                    </a:gridCol>
                  </a:tblGrid>
                  <a:tr h="1925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Activity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Normal cost (Rs.)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Crash cost (Rs.)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Normal duration (weeks)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Crash duration (weeks)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(Cost slope Rs./week)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7640966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1 - 2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– 2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6257245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2 - 3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– 2 = 3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1961729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2 - 4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– 5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8142304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3 - 4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– 2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983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D29E55A-6A9A-488E-923E-4A0E971BC8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638304"/>
                  </p:ext>
                </p:extLst>
              </p:nvPr>
            </p:nvGraphicFramePr>
            <p:xfrm>
              <a:off x="460178" y="1812959"/>
              <a:ext cx="11659251" cy="4384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723">
                      <a:extLst>
                        <a:ext uri="{9D8B030D-6E8A-4147-A177-3AD203B41FA5}">
                          <a16:colId xmlns:a16="http://schemas.microsoft.com/office/drawing/2014/main" val="1105697919"/>
                        </a:ext>
                      </a:extLst>
                    </a:gridCol>
                    <a:gridCol w="1339234">
                      <a:extLst>
                        <a:ext uri="{9D8B030D-6E8A-4147-A177-3AD203B41FA5}">
                          <a16:colId xmlns:a16="http://schemas.microsoft.com/office/drawing/2014/main" val="3518974364"/>
                        </a:ext>
                      </a:extLst>
                    </a:gridCol>
                    <a:gridCol w="1289168">
                      <a:extLst>
                        <a:ext uri="{9D8B030D-6E8A-4147-A177-3AD203B41FA5}">
                          <a16:colId xmlns:a16="http://schemas.microsoft.com/office/drawing/2014/main" val="1817342723"/>
                        </a:ext>
                      </a:extLst>
                    </a:gridCol>
                    <a:gridCol w="1797763">
                      <a:extLst>
                        <a:ext uri="{9D8B030D-6E8A-4147-A177-3AD203B41FA5}">
                          <a16:colId xmlns:a16="http://schemas.microsoft.com/office/drawing/2014/main" val="4194868681"/>
                        </a:ext>
                      </a:extLst>
                    </a:gridCol>
                    <a:gridCol w="1390940">
                      <a:extLst>
                        <a:ext uri="{9D8B030D-6E8A-4147-A177-3AD203B41FA5}">
                          <a16:colId xmlns:a16="http://schemas.microsoft.com/office/drawing/2014/main" val="1182079376"/>
                        </a:ext>
                      </a:extLst>
                    </a:gridCol>
                    <a:gridCol w="1535829">
                      <a:extLst>
                        <a:ext uri="{9D8B030D-6E8A-4147-A177-3AD203B41FA5}">
                          <a16:colId xmlns:a16="http://schemas.microsoft.com/office/drawing/2014/main" val="3044782952"/>
                        </a:ext>
                      </a:extLst>
                    </a:gridCol>
                    <a:gridCol w="1622764">
                      <a:extLst>
                        <a:ext uri="{9D8B030D-6E8A-4147-A177-3AD203B41FA5}">
                          <a16:colId xmlns:a16="http://schemas.microsoft.com/office/drawing/2014/main" val="2639758426"/>
                        </a:ext>
                      </a:extLst>
                    </a:gridCol>
                    <a:gridCol w="1535830">
                      <a:extLst>
                        <a:ext uri="{9D8B030D-6E8A-4147-A177-3AD203B41FA5}">
                          <a16:colId xmlns:a16="http://schemas.microsoft.com/office/drawing/2014/main" val="2514789842"/>
                        </a:ext>
                      </a:extLst>
                    </a:gridCol>
                  </a:tblGrid>
                  <a:tr h="1925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Activity</a:t>
                          </a:r>
                          <a:endParaRPr lang="en-IN" sz="2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909" t="-316" r="-685455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925" t="-316" r="-611321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0508" t="-316" r="-339322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754" t="-316" r="-339035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3968" t="-316" r="-206746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2846" t="-316" r="-95131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9921" t="-316" r="-794" b="-128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7640966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1 - 2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– 2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6257245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2 - 3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– 2 = 3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1961729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2 - 4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– 5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8142304"/>
                      </a:ext>
                    </a:extLst>
                  </a:tr>
                  <a:tr h="614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highlight>
                                <a:srgbClr val="00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3 - 4</a:t>
                          </a:r>
                          <a:endParaRPr lang="en-IN" sz="2400" dirty="0">
                            <a:highlight>
                              <a:srgbClr val="00FF00"/>
                            </a:highligh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– 2 = 2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2500</a:t>
                          </a:r>
                          <a:endParaRPr lang="en-IN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9837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BC6E0-3DCC-4FED-914D-47FC20744FB2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8F472-6236-474F-9F42-79D49AD6E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E6082-DB2D-46FA-9D42-C5AF085DFEF8}"/>
              </a:ext>
            </a:extLst>
          </p:cNvPr>
          <p:cNvSpPr txBox="1"/>
          <p:nvPr/>
        </p:nvSpPr>
        <p:spPr>
          <a:xfrm>
            <a:off x="254793" y="1865689"/>
            <a:ext cx="1209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duration of the project is the sum of the normal durations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activity on the critical 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0CAF2-18FA-4ADA-93C5-55A76A13D861}"/>
              </a:ext>
            </a:extLst>
          </p:cNvPr>
          <p:cNvSpPr txBox="1"/>
          <p:nvPr/>
        </p:nvSpPr>
        <p:spPr>
          <a:xfrm>
            <a:off x="1911424" y="2226375"/>
            <a:ext cx="1043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Normal duration of the project = 4 + 5 + 4 = 13 weeks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F987D-D12A-4F26-9AEE-7D5CA65C34EE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AB6C1C-2C38-40B9-970E-D0F80D22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1B6B1-0F9C-4E51-89DA-C3523B3D145D}"/>
              </a:ext>
            </a:extLst>
          </p:cNvPr>
          <p:cNvSpPr txBox="1"/>
          <p:nvPr/>
        </p:nvSpPr>
        <p:spPr>
          <a:xfrm>
            <a:off x="121325" y="1250541"/>
            <a:ext cx="64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- Scaled version of network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62B18-569F-41C9-9879-04E7FF4DA411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C3FE7-E1A2-40F0-87ED-562CF669D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113BD4-585A-490C-96E5-662D8825CBC2}"/>
              </a:ext>
            </a:extLst>
          </p:cNvPr>
          <p:cNvCxnSpPr/>
          <p:nvPr/>
        </p:nvCxnSpPr>
        <p:spPr>
          <a:xfrm>
            <a:off x="5423621" y="6097780"/>
            <a:ext cx="24529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1C8ED94-7D72-4D1D-B83C-C94234D4357A}"/>
              </a:ext>
            </a:extLst>
          </p:cNvPr>
          <p:cNvSpPr/>
          <p:nvPr/>
        </p:nvSpPr>
        <p:spPr>
          <a:xfrm>
            <a:off x="4726937" y="5749437"/>
            <a:ext cx="653143" cy="65314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452992-0668-4323-86A2-DBD2B633736B}"/>
              </a:ext>
            </a:extLst>
          </p:cNvPr>
          <p:cNvSpPr/>
          <p:nvPr/>
        </p:nvSpPr>
        <p:spPr>
          <a:xfrm>
            <a:off x="7891048" y="5771208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014A83-3BDB-4837-9594-4668939FD574}"/>
              </a:ext>
            </a:extLst>
          </p:cNvPr>
          <p:cNvSpPr/>
          <p:nvPr/>
        </p:nvSpPr>
        <p:spPr>
          <a:xfrm>
            <a:off x="11019668" y="5771208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1E00A1-3A41-4B81-A49A-5FDF3620AB1E}"/>
              </a:ext>
            </a:extLst>
          </p:cNvPr>
          <p:cNvCxnSpPr/>
          <p:nvPr/>
        </p:nvCxnSpPr>
        <p:spPr>
          <a:xfrm>
            <a:off x="8558705" y="6119550"/>
            <a:ext cx="24529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92B6D30-3560-4882-94B5-44957115B20E}"/>
              </a:ext>
            </a:extLst>
          </p:cNvPr>
          <p:cNvSpPr/>
          <p:nvPr/>
        </p:nvSpPr>
        <p:spPr>
          <a:xfrm>
            <a:off x="9492839" y="3823736"/>
            <a:ext cx="653143" cy="6531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EBE6E-F46A-4FC4-BBBA-1F6F51663653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8348249" y="4381228"/>
            <a:ext cx="1240241" cy="1389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2F0E5-9245-4A1C-8677-60D7E7D68AB3}"/>
              </a:ext>
            </a:extLst>
          </p:cNvPr>
          <p:cNvCxnSpPr>
            <a:cxnSpLocks/>
          </p:cNvCxnSpPr>
          <p:nvPr/>
        </p:nvCxnSpPr>
        <p:spPr>
          <a:xfrm>
            <a:off x="10093873" y="4395742"/>
            <a:ext cx="1079502" cy="14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8A0719-4A9B-426F-9CE5-023B12402621}"/>
              </a:ext>
            </a:extLst>
          </p:cNvPr>
          <p:cNvSpPr txBox="1"/>
          <p:nvPr/>
        </p:nvSpPr>
        <p:spPr>
          <a:xfrm>
            <a:off x="6143740" y="6119550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8B1FB-BA8E-4126-A960-A3745028EBC8}"/>
              </a:ext>
            </a:extLst>
          </p:cNvPr>
          <p:cNvSpPr txBox="1"/>
          <p:nvPr/>
        </p:nvSpPr>
        <p:spPr>
          <a:xfrm rot="18710240">
            <a:off x="8243709" y="4652202"/>
            <a:ext cx="9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449AAA-4944-4F94-A893-6A35B484FB59}"/>
              </a:ext>
            </a:extLst>
          </p:cNvPr>
          <p:cNvSpPr txBox="1"/>
          <p:nvPr/>
        </p:nvSpPr>
        <p:spPr>
          <a:xfrm>
            <a:off x="9272360" y="6126456"/>
            <a:ext cx="88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(5)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CDB417-4629-40D4-BAB8-711B00956090}"/>
              </a:ext>
            </a:extLst>
          </p:cNvPr>
          <p:cNvSpPr txBox="1"/>
          <p:nvPr/>
        </p:nvSpPr>
        <p:spPr>
          <a:xfrm rot="2935478">
            <a:off x="10408754" y="4722947"/>
            <a:ext cx="91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(2)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16555-7B93-47BA-8FFB-3F760EA0F6C4}"/>
              </a:ext>
            </a:extLst>
          </p:cNvPr>
          <p:cNvSpPr txBox="1"/>
          <p:nvPr/>
        </p:nvSpPr>
        <p:spPr>
          <a:xfrm>
            <a:off x="4543220" y="5268422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62CD1F-5210-49FB-9DE3-77CEF6EAB7B9}"/>
              </a:ext>
            </a:extLst>
          </p:cNvPr>
          <p:cNvSpPr txBox="1"/>
          <p:nvPr/>
        </p:nvSpPr>
        <p:spPr>
          <a:xfrm>
            <a:off x="4572986" y="6538219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9F2B6F-16CA-4DDA-ADC9-2DB98FBE4CC0}"/>
              </a:ext>
            </a:extLst>
          </p:cNvPr>
          <p:cNvSpPr txBox="1"/>
          <p:nvPr/>
        </p:nvSpPr>
        <p:spPr>
          <a:xfrm>
            <a:off x="7544066" y="5370604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C5710-1C1D-41B6-AF9F-2A40DA592BA8}"/>
              </a:ext>
            </a:extLst>
          </p:cNvPr>
          <p:cNvSpPr txBox="1"/>
          <p:nvPr/>
        </p:nvSpPr>
        <p:spPr>
          <a:xfrm>
            <a:off x="7806926" y="6557632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80E8B7-38CC-4C33-9165-BF0C62C49A7E}"/>
              </a:ext>
            </a:extLst>
          </p:cNvPr>
          <p:cNvSpPr txBox="1"/>
          <p:nvPr/>
        </p:nvSpPr>
        <p:spPr>
          <a:xfrm>
            <a:off x="10156387" y="3862608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C39441-B78D-4491-B3F8-8DFF6381A605}"/>
              </a:ext>
            </a:extLst>
          </p:cNvPr>
          <p:cNvSpPr txBox="1"/>
          <p:nvPr/>
        </p:nvSpPr>
        <p:spPr>
          <a:xfrm>
            <a:off x="9364385" y="3376645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2D79DD-6253-459F-B3F7-5AE578BB9E33}"/>
              </a:ext>
            </a:extLst>
          </p:cNvPr>
          <p:cNvSpPr txBox="1"/>
          <p:nvPr/>
        </p:nvSpPr>
        <p:spPr>
          <a:xfrm>
            <a:off x="11326617" y="5405865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EA4E1E-240B-42E4-8C76-6FD22D3FE3E1}"/>
              </a:ext>
            </a:extLst>
          </p:cNvPr>
          <p:cNvSpPr txBox="1"/>
          <p:nvPr/>
        </p:nvSpPr>
        <p:spPr>
          <a:xfrm>
            <a:off x="11229457" y="6510467"/>
            <a:ext cx="44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0085F6-B8D7-4EAD-81AC-9196D7752318}"/>
              </a:ext>
            </a:extLst>
          </p:cNvPr>
          <p:cNvSpPr txBox="1"/>
          <p:nvPr/>
        </p:nvSpPr>
        <p:spPr>
          <a:xfrm>
            <a:off x="4956859" y="5294593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B5D6F0-B3A9-44B0-B4DC-678920969014}"/>
              </a:ext>
            </a:extLst>
          </p:cNvPr>
          <p:cNvSpPr txBox="1"/>
          <p:nvPr/>
        </p:nvSpPr>
        <p:spPr>
          <a:xfrm>
            <a:off x="4903715" y="6519101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BA3648-1E7A-404C-BE7B-FFE14721A0D5}"/>
              </a:ext>
            </a:extLst>
          </p:cNvPr>
          <p:cNvSpPr txBox="1"/>
          <p:nvPr/>
        </p:nvSpPr>
        <p:spPr>
          <a:xfrm>
            <a:off x="9673147" y="340392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D9E171-A267-42BB-B29C-2BEB1559D81D}"/>
              </a:ext>
            </a:extLst>
          </p:cNvPr>
          <p:cNvSpPr txBox="1"/>
          <p:nvPr/>
        </p:nvSpPr>
        <p:spPr>
          <a:xfrm>
            <a:off x="10491204" y="3865821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D14F65-51DB-4C1B-801B-0679C7BFC3A5}"/>
              </a:ext>
            </a:extLst>
          </p:cNvPr>
          <p:cNvSpPr txBox="1"/>
          <p:nvPr/>
        </p:nvSpPr>
        <p:spPr>
          <a:xfrm>
            <a:off x="7877898" y="5372474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41CC76-E451-4C97-BFF8-CE61504200F6}"/>
              </a:ext>
            </a:extLst>
          </p:cNvPr>
          <p:cNvSpPr txBox="1"/>
          <p:nvPr/>
        </p:nvSpPr>
        <p:spPr>
          <a:xfrm>
            <a:off x="8155323" y="6550727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AD2CA4-1AB7-44A2-AE38-9A336F91DF2E}"/>
              </a:ext>
            </a:extLst>
          </p:cNvPr>
          <p:cNvSpPr txBox="1"/>
          <p:nvPr/>
        </p:nvSpPr>
        <p:spPr>
          <a:xfrm>
            <a:off x="11705795" y="5455201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E53EB0-B677-41A0-BC10-754FE84F0A50}"/>
              </a:ext>
            </a:extLst>
          </p:cNvPr>
          <p:cNvSpPr txBox="1"/>
          <p:nvPr/>
        </p:nvSpPr>
        <p:spPr>
          <a:xfrm>
            <a:off x="11619324" y="6496921"/>
            <a:ext cx="84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A2A092-F641-41CA-9CC4-A7679B39C173}"/>
              </a:ext>
            </a:extLst>
          </p:cNvPr>
          <p:cNvSpPr txBox="1"/>
          <p:nvPr/>
        </p:nvSpPr>
        <p:spPr>
          <a:xfrm>
            <a:off x="254793" y="2810166"/>
            <a:ext cx="1209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of the project will be equal to the sum of the normal cost of all the activities.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2E4500-38BA-4ADF-94D8-FE27654C5419}"/>
              </a:ext>
            </a:extLst>
          </p:cNvPr>
          <p:cNvSpPr txBox="1"/>
          <p:nvPr/>
        </p:nvSpPr>
        <p:spPr>
          <a:xfrm>
            <a:off x="1564540" y="3413737"/>
            <a:ext cx="74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= 4000 + 3000 + 3600 + 5000 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15600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2BA71417-EE62-4F0C-92A4-5696F34BD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75353"/>
              </p:ext>
            </p:extLst>
          </p:nvPr>
        </p:nvGraphicFramePr>
        <p:xfrm>
          <a:off x="370672" y="4208100"/>
          <a:ext cx="3140177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654">
                  <a:extLst>
                    <a:ext uri="{9D8B030D-6E8A-4147-A177-3AD203B41FA5}">
                      <a16:colId xmlns:a16="http://schemas.microsoft.com/office/drawing/2014/main" val="2407239079"/>
                    </a:ext>
                  </a:extLst>
                </a:gridCol>
                <a:gridCol w="1916523">
                  <a:extLst>
                    <a:ext uri="{9D8B030D-6E8A-4147-A177-3AD203B41FA5}">
                      <a16:colId xmlns:a16="http://schemas.microsoft.com/office/drawing/2014/main" val="2419323855"/>
                    </a:ext>
                  </a:extLst>
                </a:gridCol>
              </a:tblGrid>
              <a:tr h="7983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cost (Rs.)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40693"/>
                  </a:ext>
                </a:extLst>
              </a:tr>
              <a:tr h="443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426958"/>
                  </a:ext>
                </a:extLst>
              </a:tr>
              <a:tr h="443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178658"/>
                  </a:ext>
                </a:extLst>
              </a:tr>
              <a:tr h="443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571677"/>
                  </a:ext>
                </a:extLst>
              </a:tr>
              <a:tr h="443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1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5" grpId="0" animBg="1"/>
      <p:bldP spid="16" grpId="0" animBg="1"/>
      <p:bldP spid="17" grpId="0" animBg="1"/>
      <p:bldP spid="1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EA51E-5F03-4052-868C-DAF35526CBD2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C8835-C584-405D-B3DA-004B695FC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FC296-67D1-4607-BF49-18672109F992}"/>
              </a:ext>
            </a:extLst>
          </p:cNvPr>
          <p:cNvSpPr txBox="1"/>
          <p:nvPr/>
        </p:nvSpPr>
        <p:spPr>
          <a:xfrm>
            <a:off x="121325" y="1163457"/>
            <a:ext cx="426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 crashing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3362A-BA1B-4207-98E0-4D22329FE371}"/>
              </a:ext>
            </a:extLst>
          </p:cNvPr>
          <p:cNvSpPr txBox="1"/>
          <p:nvPr/>
        </p:nvSpPr>
        <p:spPr>
          <a:xfrm>
            <a:off x="221115" y="1711361"/>
            <a:ext cx="5016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critical activity which has the minimum cost slope.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activity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minimum cost slope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1500 per week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Let crash this first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weeks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 crashing it by 3 weeks will effect non-critical activity 2 – 4, which has float of only 2 weeks. So, crashing 2 – 3 by 2 weeks, new duration of project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2 = 11 weeks. 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195A8-FE40-4F35-9924-DC5D94D475DE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EA4E1-1268-49FC-A4DA-67225B13B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4B253-14EE-4FBF-93EB-776B7C007953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C12C1-C76C-4927-826E-E1329FBC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B1062D02-DE3F-49DF-927A-E9A2B062655F}"/>
              </a:ext>
            </a:extLst>
          </p:cNvPr>
          <p:cNvGrpSpPr/>
          <p:nvPr/>
        </p:nvGrpSpPr>
        <p:grpSpPr>
          <a:xfrm>
            <a:off x="5614160" y="1160710"/>
            <a:ext cx="6896596" cy="1972069"/>
            <a:chOff x="4264889" y="4273131"/>
            <a:chExt cx="7556899" cy="23509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F3AAD08-207D-4CF2-B771-68CA6F321ADF}"/>
                </a:ext>
              </a:extLst>
            </p:cNvPr>
            <p:cNvGrpSpPr/>
            <p:nvPr/>
          </p:nvGrpSpPr>
          <p:grpSpPr>
            <a:xfrm>
              <a:off x="4275450" y="4273131"/>
              <a:ext cx="7427805" cy="1484975"/>
              <a:chOff x="4275450" y="4273131"/>
              <a:chExt cx="7427805" cy="1484975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E4E0FDD-2825-490D-91D9-196D744E93C1}"/>
                  </a:ext>
                </a:extLst>
              </p:cNvPr>
              <p:cNvCxnSpPr/>
              <p:nvPr/>
            </p:nvCxnSpPr>
            <p:spPr>
              <a:xfrm>
                <a:off x="4899564" y="5274671"/>
                <a:ext cx="22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92FC04E-4501-4E2C-9D82-E7750E98865D}"/>
                  </a:ext>
                </a:extLst>
              </p:cNvPr>
              <p:cNvSpPr/>
              <p:nvPr/>
            </p:nvSpPr>
            <p:spPr>
              <a:xfrm>
                <a:off x="4275450" y="4926328"/>
                <a:ext cx="540000" cy="5400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8D73F9C-BAEB-4688-8B4B-06DE7B92E38D}"/>
                  </a:ext>
                </a:extLst>
              </p:cNvPr>
              <p:cNvSpPr/>
              <p:nvPr/>
            </p:nvSpPr>
            <p:spPr>
              <a:xfrm>
                <a:off x="7221851" y="4991641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B8574B0-23BF-46EA-845E-13CBAAC40E78}"/>
                  </a:ext>
                </a:extLst>
              </p:cNvPr>
              <p:cNvSpPr/>
              <p:nvPr/>
            </p:nvSpPr>
            <p:spPr>
              <a:xfrm>
                <a:off x="11163255" y="4977127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4EFD83-8172-4CED-B961-7AB16DC20FBB}"/>
                  </a:ext>
                </a:extLst>
              </p:cNvPr>
              <p:cNvSpPr txBox="1"/>
              <p:nvPr/>
            </p:nvSpPr>
            <p:spPr>
              <a:xfrm>
                <a:off x="5706767" y="529644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56B3AD0-CE35-4720-96CD-ED2C81193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0471" y="5274671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8457F95-20DC-4E8C-BE15-672BF2DA05B9}"/>
                  </a:ext>
                </a:extLst>
              </p:cNvPr>
              <p:cNvSpPr/>
              <p:nvPr/>
            </p:nvSpPr>
            <p:spPr>
              <a:xfrm>
                <a:off x="9233854" y="4984384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602D831-38B1-4228-9166-76DA44EA00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0267" y="5252899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5B84114-11FF-4ACE-B52B-2BE49B6D48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851" y="4383314"/>
                <a:ext cx="0" cy="57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506DBFD-B8F7-441E-B5CA-44AEE0DAE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851" y="4383313"/>
                <a:ext cx="2621669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9A1EE89-EEA7-4609-AC28-BE6CA0BF193C}"/>
                  </a:ext>
                </a:extLst>
              </p:cNvPr>
              <p:cNvSpPr/>
              <p:nvPr/>
            </p:nvSpPr>
            <p:spPr>
              <a:xfrm>
                <a:off x="10109790" y="4273131"/>
                <a:ext cx="229109" cy="2291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88A33FC-CEE0-4DBE-B4EE-9A7EF71E227D}"/>
                  </a:ext>
                </a:extLst>
              </p:cNvPr>
              <p:cNvCxnSpPr/>
              <p:nvPr/>
            </p:nvCxnSpPr>
            <p:spPr>
              <a:xfrm>
                <a:off x="10300099" y="4393551"/>
                <a:ext cx="1116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C789927-3FEB-4BD1-B16A-8F9AD7EC4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1891" y="4415155"/>
                <a:ext cx="0" cy="5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3B6106-F370-467C-9314-24925B19D43E}"/>
                  </a:ext>
                </a:extLst>
              </p:cNvPr>
              <p:cNvSpPr txBox="1"/>
              <p:nvPr/>
            </p:nvSpPr>
            <p:spPr>
              <a:xfrm>
                <a:off x="8559188" y="437902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(5)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96D2EA-E9AD-469B-A1B2-92EBA4908E85}"/>
                  </a:ext>
                </a:extLst>
              </p:cNvPr>
              <p:cNvSpPr txBox="1"/>
              <p:nvPr/>
            </p:nvSpPr>
            <p:spPr>
              <a:xfrm>
                <a:off x="8050360" y="5289077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B2DC32-2105-4687-AE7D-5EA6DE25D198}"/>
                  </a:ext>
                </a:extLst>
              </p:cNvPr>
              <p:cNvSpPr txBox="1"/>
              <p:nvPr/>
            </p:nvSpPr>
            <p:spPr>
              <a:xfrm>
                <a:off x="10069126" y="527467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BC40E39-D51B-4146-8EA3-EC2DDB9AB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772" t="40805" r="18253" b="46450"/>
            <a:stretch/>
          </p:blipFill>
          <p:spPr>
            <a:xfrm>
              <a:off x="4264889" y="5721283"/>
              <a:ext cx="7556899" cy="90284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F5D806-5257-4925-9958-6FA189C37B96}"/>
              </a:ext>
            </a:extLst>
          </p:cNvPr>
          <p:cNvGrpSpPr/>
          <p:nvPr/>
        </p:nvGrpSpPr>
        <p:grpSpPr>
          <a:xfrm>
            <a:off x="5623798" y="3233831"/>
            <a:ext cx="6778782" cy="1912274"/>
            <a:chOff x="5623798" y="3233831"/>
            <a:chExt cx="6778782" cy="191227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FF4341F-FF82-496F-A27D-9D039D88B2A5}"/>
                </a:ext>
              </a:extLst>
            </p:cNvPr>
            <p:cNvGrpSpPr/>
            <p:nvPr/>
          </p:nvGrpSpPr>
          <p:grpSpPr>
            <a:xfrm>
              <a:off x="5623798" y="3233831"/>
              <a:ext cx="6778782" cy="1225041"/>
              <a:chOff x="4275450" y="4379021"/>
              <a:chExt cx="7427805" cy="1460427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E66EFECA-EFE3-412B-97FE-EC82C7C160D5}"/>
                  </a:ext>
                </a:extLst>
              </p:cNvPr>
              <p:cNvCxnSpPr/>
              <p:nvPr/>
            </p:nvCxnSpPr>
            <p:spPr>
              <a:xfrm>
                <a:off x="4899564" y="5274671"/>
                <a:ext cx="22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A4792D5-5D27-4B7A-990D-1B31092F4F50}"/>
                  </a:ext>
                </a:extLst>
              </p:cNvPr>
              <p:cNvSpPr/>
              <p:nvPr/>
            </p:nvSpPr>
            <p:spPr>
              <a:xfrm>
                <a:off x="4275450" y="4926328"/>
                <a:ext cx="540000" cy="5400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4DD9D4D-8D4F-427E-B7D7-885702C1551F}"/>
                  </a:ext>
                </a:extLst>
              </p:cNvPr>
              <p:cNvSpPr/>
              <p:nvPr/>
            </p:nvSpPr>
            <p:spPr>
              <a:xfrm>
                <a:off x="7221851" y="4991641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560F952-B7FA-4F16-81C3-5E760C83D2E1}"/>
                  </a:ext>
                </a:extLst>
              </p:cNvPr>
              <p:cNvSpPr/>
              <p:nvPr/>
            </p:nvSpPr>
            <p:spPr>
              <a:xfrm>
                <a:off x="11163255" y="4977127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346F9F4-AF71-4943-9695-62CEADEED3D0}"/>
                  </a:ext>
                </a:extLst>
              </p:cNvPr>
              <p:cNvSpPr txBox="1"/>
              <p:nvPr/>
            </p:nvSpPr>
            <p:spPr>
              <a:xfrm>
                <a:off x="5706767" y="529644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15CF41A-BEF0-4BD6-918B-130383E197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0471" y="5274671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6F279D6-1C76-4791-B13D-4E33C0BCF537}"/>
                  </a:ext>
                </a:extLst>
              </p:cNvPr>
              <p:cNvSpPr/>
              <p:nvPr/>
            </p:nvSpPr>
            <p:spPr>
              <a:xfrm>
                <a:off x="9233854" y="4984384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42CD7B0-B998-4F5B-AB33-24535174A5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0267" y="5252899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8E9E416-426E-4A79-A029-D02DA6536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851" y="4383314"/>
                <a:ext cx="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74DAD91-0274-44EB-A041-925737B87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851" y="4383313"/>
                <a:ext cx="3944676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ED54DC5-EC6E-4E91-99AF-4178E9663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1891" y="4380548"/>
                <a:ext cx="0" cy="5579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89F098-9538-4142-9EC9-3D7ED158EFED}"/>
                  </a:ext>
                </a:extLst>
              </p:cNvPr>
              <p:cNvSpPr txBox="1"/>
              <p:nvPr/>
            </p:nvSpPr>
            <p:spPr>
              <a:xfrm>
                <a:off x="8559188" y="437902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(5)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44E722-4B34-4622-B57E-D4913B9B17F9}"/>
                  </a:ext>
                </a:extLst>
              </p:cNvPr>
              <p:cNvSpPr txBox="1"/>
              <p:nvPr/>
            </p:nvSpPr>
            <p:spPr>
              <a:xfrm>
                <a:off x="8050360" y="5289076"/>
                <a:ext cx="888222" cy="55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10C9960-CFBE-466C-96E8-38FD905C6F84}"/>
                  </a:ext>
                </a:extLst>
              </p:cNvPr>
              <p:cNvSpPr txBox="1"/>
              <p:nvPr/>
            </p:nvSpPr>
            <p:spPr>
              <a:xfrm>
                <a:off x="10069126" y="527467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6AB0631-A5F4-4F67-9305-CA15B97A4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772" t="40805" r="27572" b="46450"/>
            <a:stretch/>
          </p:blipFill>
          <p:spPr>
            <a:xfrm>
              <a:off x="5628674" y="4388781"/>
              <a:ext cx="6549893" cy="757324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3BD875E-844B-4EA0-8237-6A643D3503A7}"/>
              </a:ext>
            </a:extLst>
          </p:cNvPr>
          <p:cNvSpPr txBox="1"/>
          <p:nvPr/>
        </p:nvSpPr>
        <p:spPr>
          <a:xfrm>
            <a:off x="221115" y="5483715"/>
            <a:ext cx="121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cost of crashing activity 2 – 3 by 2 weeks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1500 = 3000 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878B051-B151-4F52-8CB5-24AF50FD930C}"/>
              </a:ext>
            </a:extLst>
          </p:cNvPr>
          <p:cNvSpPr txBox="1"/>
          <p:nvPr/>
        </p:nvSpPr>
        <p:spPr>
          <a:xfrm>
            <a:off x="221115" y="6115906"/>
            <a:ext cx="121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of project of 11 weeks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15600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+ 3000 = 18600 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24B28-2FB7-4F08-A842-A06AEC0BB01D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C482D-657D-4634-9439-720AE70F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E1BC8-09AA-491C-945F-19F5B1931D55}"/>
              </a:ext>
            </a:extLst>
          </p:cNvPr>
          <p:cNvSpPr txBox="1"/>
          <p:nvPr/>
        </p:nvSpPr>
        <p:spPr>
          <a:xfrm>
            <a:off x="121325" y="1163457"/>
            <a:ext cx="463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crashing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36523-D2AE-4776-8EDF-9FB62C7572A1}"/>
              </a:ext>
            </a:extLst>
          </p:cNvPr>
          <p:cNvSpPr txBox="1"/>
          <p:nvPr/>
        </p:nvSpPr>
        <p:spPr>
          <a:xfrm>
            <a:off x="228371" y="1686677"/>
            <a:ext cx="1214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present case, crashing can be done with three alternatives and choosing the one which minimum cost slope.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67774-0A8B-480E-909F-7F61B2930AEF}"/>
              </a:ext>
            </a:extLst>
          </p:cNvPr>
          <p:cNvSpPr txBox="1"/>
          <p:nvPr/>
        </p:nvSpPr>
        <p:spPr>
          <a:xfrm>
            <a:off x="228371" y="2564908"/>
            <a:ext cx="1214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Crashing activities 2 – 3 and 2 – 4 simultaneously, having a combined cost slope of,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1500 + 1200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2700 per week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686A6-E474-4F02-9CE5-36270DD9D9E5}"/>
              </a:ext>
            </a:extLst>
          </p:cNvPr>
          <p:cNvSpPr txBox="1"/>
          <p:nvPr/>
        </p:nvSpPr>
        <p:spPr>
          <a:xfrm>
            <a:off x="228371" y="3387909"/>
            <a:ext cx="1214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Crashing activities 3 – 4 and 2 – 4 simultaneously, having a combined cost slope of,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2500 + 1200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3700 per week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85221-F8F9-4C43-A1DD-9ADC3E84A72D}"/>
              </a:ext>
            </a:extLst>
          </p:cNvPr>
          <p:cNvSpPr txBox="1"/>
          <p:nvPr/>
        </p:nvSpPr>
        <p:spPr>
          <a:xfrm>
            <a:off x="228371" y="4210910"/>
            <a:ext cx="1214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Crashing activities 1 – 2 alone, having a cost slope of Rs. 4500 per week.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B2B8B-5607-442F-B04C-FAADA6976758}"/>
              </a:ext>
            </a:extLst>
          </p:cNvPr>
          <p:cNvSpPr txBox="1"/>
          <p:nvPr/>
        </p:nvSpPr>
        <p:spPr>
          <a:xfrm>
            <a:off x="4869925" y="2931263"/>
            <a:ext cx="33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(Minimum Cost Slope)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FDB4B-8C3A-47A3-A7C7-13706A64D596}"/>
              </a:ext>
            </a:extLst>
          </p:cNvPr>
          <p:cNvSpPr txBox="1"/>
          <p:nvPr/>
        </p:nvSpPr>
        <p:spPr>
          <a:xfrm>
            <a:off x="228371" y="4701480"/>
            <a:ext cx="559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extra cost of crashing 2 – 3 and 2 – 4 by 1 week = 2700 x 1 = 2700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3E4BBC-D2CB-4BA3-88F8-9C7C9EA7F309}"/>
              </a:ext>
            </a:extLst>
          </p:cNvPr>
          <p:cNvGrpSpPr/>
          <p:nvPr/>
        </p:nvGrpSpPr>
        <p:grpSpPr>
          <a:xfrm>
            <a:off x="5429319" y="4748163"/>
            <a:ext cx="6912000" cy="1757662"/>
            <a:chOff x="5429319" y="4748163"/>
            <a:chExt cx="6912000" cy="17576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9B4E4A-7835-4A84-B6E6-A87F752D1D24}"/>
                </a:ext>
              </a:extLst>
            </p:cNvPr>
            <p:cNvGrpSpPr/>
            <p:nvPr/>
          </p:nvGrpSpPr>
          <p:grpSpPr>
            <a:xfrm>
              <a:off x="5458347" y="4748163"/>
              <a:ext cx="6778782" cy="1238274"/>
              <a:chOff x="4275450" y="4363245"/>
              <a:chExt cx="7427805" cy="1476203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2DECD15-29CF-4433-B073-A4A3C8B353AD}"/>
                  </a:ext>
                </a:extLst>
              </p:cNvPr>
              <p:cNvCxnSpPr/>
              <p:nvPr/>
            </p:nvCxnSpPr>
            <p:spPr>
              <a:xfrm>
                <a:off x="4899564" y="5274671"/>
                <a:ext cx="22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76D2A50-26D4-48F9-A831-78D1C938EC6C}"/>
                  </a:ext>
                </a:extLst>
              </p:cNvPr>
              <p:cNvSpPr/>
              <p:nvPr/>
            </p:nvSpPr>
            <p:spPr>
              <a:xfrm>
                <a:off x="4275450" y="4926328"/>
                <a:ext cx="540000" cy="5400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5BE4285-F6AA-41BC-8CB3-358CDD8DC224}"/>
                  </a:ext>
                </a:extLst>
              </p:cNvPr>
              <p:cNvSpPr/>
              <p:nvPr/>
            </p:nvSpPr>
            <p:spPr>
              <a:xfrm>
                <a:off x="7221851" y="4991641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05CFB1-6D77-47AB-BA00-EAED6077615D}"/>
                  </a:ext>
                </a:extLst>
              </p:cNvPr>
              <p:cNvSpPr/>
              <p:nvPr/>
            </p:nvSpPr>
            <p:spPr>
              <a:xfrm>
                <a:off x="11163255" y="4977127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0FE055-88E0-4BE8-AA70-A229D20D3237}"/>
                  </a:ext>
                </a:extLst>
              </p:cNvPr>
              <p:cNvSpPr txBox="1"/>
              <p:nvPr/>
            </p:nvSpPr>
            <p:spPr>
              <a:xfrm>
                <a:off x="5706767" y="529644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58F19EA-E074-4315-A2DE-3842F13A16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0471" y="5274671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A8CDD23-00B7-4087-A9D9-D5126A1F804E}"/>
                  </a:ext>
                </a:extLst>
              </p:cNvPr>
              <p:cNvSpPr/>
              <p:nvPr/>
            </p:nvSpPr>
            <p:spPr>
              <a:xfrm>
                <a:off x="9233854" y="4984384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I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46A0229-B5E7-4941-AA6B-2F6EF6D98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0267" y="5252899"/>
                <a:ext cx="13680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32DE5E2-C2DA-435E-9460-663B0D53CE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851" y="4383314"/>
                <a:ext cx="0" cy="57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800459A-A2B1-4209-8D4D-BF32CBEEE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851" y="4383313"/>
                <a:ext cx="394467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E22089-2433-481E-9791-D67B5BEE4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1891" y="4363245"/>
                <a:ext cx="0" cy="6008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904D8D-6582-4381-90A5-2C7A46B67849}"/>
                  </a:ext>
                </a:extLst>
              </p:cNvPr>
              <p:cNvSpPr txBox="1"/>
              <p:nvPr/>
            </p:nvSpPr>
            <p:spPr>
              <a:xfrm>
                <a:off x="8559188" y="4379021"/>
                <a:ext cx="888222" cy="55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(5)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7180F6-FA7F-486D-B0EB-BEB2F24E8A1F}"/>
                  </a:ext>
                </a:extLst>
              </p:cNvPr>
              <p:cNvSpPr txBox="1"/>
              <p:nvPr/>
            </p:nvSpPr>
            <p:spPr>
              <a:xfrm>
                <a:off x="8050360" y="5289076"/>
                <a:ext cx="888222" cy="55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99F4C4-8FE5-4A72-B5C4-CC4B8A590B41}"/>
                  </a:ext>
                </a:extLst>
              </p:cNvPr>
              <p:cNvSpPr txBox="1"/>
              <p:nvPr/>
            </p:nvSpPr>
            <p:spPr>
              <a:xfrm>
                <a:off x="10069126" y="5274671"/>
                <a:ext cx="888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(2)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520C4F-20BC-4C05-9545-C3581BAC8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772" t="43905" r="31104" b="48325"/>
            <a:stretch/>
          </p:blipFill>
          <p:spPr>
            <a:xfrm>
              <a:off x="5429319" y="5982111"/>
              <a:ext cx="6912000" cy="52371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C5C899-5A1F-486E-A79B-2F18DF5AFEE1}"/>
              </a:ext>
            </a:extLst>
          </p:cNvPr>
          <p:cNvSpPr txBox="1"/>
          <p:nvPr/>
        </p:nvSpPr>
        <p:spPr>
          <a:xfrm>
            <a:off x="219386" y="5604661"/>
            <a:ext cx="53006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of project for new duration = 11 – 1 = 10 weeks = 18600 + 2700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21300</a:t>
            </a:r>
            <a:endParaRPr lang="en-I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1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F1CC13-8515-4ECD-8D1C-951FD06B594C}"/>
              </a:ext>
            </a:extLst>
          </p:cNvPr>
          <p:cNvSpPr txBox="1"/>
          <p:nvPr/>
        </p:nvSpPr>
        <p:spPr>
          <a:xfrm>
            <a:off x="1" y="0"/>
            <a:ext cx="12599987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CPM: Cost – Time Analysis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(Numerical Example on Network Crashing)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3C691-A2BA-41FF-AB99-B45677001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596" r="28788" b="34344"/>
          <a:stretch/>
        </p:blipFill>
        <p:spPr>
          <a:xfrm>
            <a:off x="11439057" y="209386"/>
            <a:ext cx="116093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E7069-95FA-46B2-9789-15CFAA2B05E4}"/>
              </a:ext>
            </a:extLst>
          </p:cNvPr>
          <p:cNvSpPr txBox="1"/>
          <p:nvPr/>
        </p:nvSpPr>
        <p:spPr>
          <a:xfrm>
            <a:off x="121325" y="1163457"/>
            <a:ext cx="463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8.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stage crashing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4AEFE8-199D-46E4-AF34-29475DD36021}"/>
              </a:ext>
            </a:extLst>
          </p:cNvPr>
          <p:cNvSpPr txBox="1"/>
          <p:nvPr/>
        </p:nvSpPr>
        <p:spPr>
          <a:xfrm>
            <a:off x="9230863" y="2730494"/>
            <a:ext cx="308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third Crashing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E6CD16-D511-49ED-A5C6-8277778E0C87}"/>
              </a:ext>
            </a:extLst>
          </p:cNvPr>
          <p:cNvSpPr txBox="1"/>
          <p:nvPr/>
        </p:nvSpPr>
        <p:spPr>
          <a:xfrm>
            <a:off x="9446064" y="4956942"/>
            <a:ext cx="308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third Crashing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90E217-996C-4A90-A252-C33357D3AC8C}"/>
              </a:ext>
            </a:extLst>
          </p:cNvPr>
          <p:cNvSpPr txBox="1"/>
          <p:nvPr/>
        </p:nvSpPr>
        <p:spPr>
          <a:xfrm>
            <a:off x="143099" y="1678707"/>
            <a:ext cx="518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activities 1-2, 2-4 and 3-4 are to be crashed either fully or partly.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47D11-DEE3-4D55-B7BD-4F9B42ADD528}"/>
              </a:ext>
            </a:extLst>
          </p:cNvPr>
          <p:cNvSpPr txBox="1"/>
          <p:nvPr/>
        </p:nvSpPr>
        <p:spPr>
          <a:xfrm>
            <a:off x="164873" y="2509704"/>
            <a:ext cx="5183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 2-4 and 3-4 are to be crashed jointly, with combined cost slope of 2500 + 1200 = 3700. cost slope of 1-2 is 4000 which is higher. 2-4 has only float of 1 week so, activities 2-4 &amp; 3-4 are crashed by 1 week only, leading to project duration of = 10 – 1 = 9 weeks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72D01B-D14E-4530-B03F-D6B3DBD0DD89}"/>
              </a:ext>
            </a:extLst>
          </p:cNvPr>
          <p:cNvSpPr txBox="1"/>
          <p:nvPr/>
        </p:nvSpPr>
        <p:spPr>
          <a:xfrm>
            <a:off x="551478" y="5557580"/>
            <a:ext cx="889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crashing 2 – 4 and 3 – 4 by 1 week = 3700 x 1 = 3700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2A3040-6F8C-4781-8A56-C6683BD15990}"/>
              </a:ext>
            </a:extLst>
          </p:cNvPr>
          <p:cNvSpPr txBox="1"/>
          <p:nvPr/>
        </p:nvSpPr>
        <p:spPr>
          <a:xfrm>
            <a:off x="580506" y="6178574"/>
            <a:ext cx="889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cost of project for 9 weeks duration = 21300 + 3700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25000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B13DBE-85CE-4866-AA82-5F2B551BC22D}"/>
              </a:ext>
            </a:extLst>
          </p:cNvPr>
          <p:cNvGrpSpPr/>
          <p:nvPr/>
        </p:nvGrpSpPr>
        <p:grpSpPr>
          <a:xfrm>
            <a:off x="5566663" y="1224741"/>
            <a:ext cx="6912000" cy="1602142"/>
            <a:chOff x="5566663" y="1224741"/>
            <a:chExt cx="6912000" cy="16021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E2DB37-2C16-4C06-98F1-49D4C635D32C}"/>
                </a:ext>
              </a:extLst>
            </p:cNvPr>
            <p:cNvGrpSpPr/>
            <p:nvPr/>
          </p:nvGrpSpPr>
          <p:grpSpPr>
            <a:xfrm>
              <a:off x="5566663" y="1227595"/>
              <a:ext cx="6912000" cy="1599288"/>
              <a:chOff x="5429319" y="4761397"/>
              <a:chExt cx="6912000" cy="159928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38DB39D-27A7-4E01-ABCB-0FCA67AE0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72" t="43905" r="31104" b="48325"/>
              <a:stretch/>
            </p:blipFill>
            <p:spPr>
              <a:xfrm>
                <a:off x="5429319" y="5836971"/>
                <a:ext cx="6912000" cy="523714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D8FC336-E5D5-4DC1-8DEB-D56C728F12CD}"/>
                  </a:ext>
                </a:extLst>
              </p:cNvPr>
              <p:cNvGrpSpPr/>
              <p:nvPr/>
            </p:nvGrpSpPr>
            <p:grpSpPr>
              <a:xfrm>
                <a:off x="5458347" y="4761397"/>
                <a:ext cx="6778782" cy="1225041"/>
                <a:chOff x="4275450" y="4379021"/>
                <a:chExt cx="7427805" cy="1460427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790C8D04-4A36-42F9-90E9-656766C769BF}"/>
                    </a:ext>
                  </a:extLst>
                </p:cNvPr>
                <p:cNvCxnSpPr/>
                <p:nvPr/>
              </p:nvCxnSpPr>
              <p:spPr>
                <a:xfrm>
                  <a:off x="4899564" y="5274671"/>
                  <a:ext cx="22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D0A1643-BC7D-4510-9648-C9B0875D4EDC}"/>
                    </a:ext>
                  </a:extLst>
                </p:cNvPr>
                <p:cNvSpPr/>
                <p:nvPr/>
              </p:nvSpPr>
              <p:spPr>
                <a:xfrm>
                  <a:off x="4275450" y="4926328"/>
                  <a:ext cx="540000" cy="540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2233E4-147D-4B4B-95AD-4F6BD343BFB0}"/>
                    </a:ext>
                  </a:extLst>
                </p:cNvPr>
                <p:cNvSpPr/>
                <p:nvPr/>
              </p:nvSpPr>
              <p:spPr>
                <a:xfrm>
                  <a:off x="7221851" y="4991641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33FD238-F248-401E-B607-4F86CA19AF0B}"/>
                    </a:ext>
                  </a:extLst>
                </p:cNvPr>
                <p:cNvSpPr/>
                <p:nvPr/>
              </p:nvSpPr>
              <p:spPr>
                <a:xfrm>
                  <a:off x="11163255" y="4977127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12A7E79-7BD7-4777-B507-D5814D848EAE}"/>
                    </a:ext>
                  </a:extLst>
                </p:cNvPr>
                <p:cNvSpPr txBox="1"/>
                <p:nvPr/>
              </p:nvSpPr>
              <p:spPr>
                <a:xfrm>
                  <a:off x="5706767" y="5296441"/>
                  <a:ext cx="8882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E125A31-A5AE-4934-B3DA-358C586D0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0471" y="5274671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3B1B81D-CE99-4830-9D49-0C9A50934570}"/>
                    </a:ext>
                  </a:extLst>
                </p:cNvPr>
                <p:cNvSpPr/>
                <p:nvPr/>
              </p:nvSpPr>
              <p:spPr>
                <a:xfrm>
                  <a:off x="9233854" y="4984384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EED10F2-C236-4F7D-A35E-8814B7307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90267" y="5252899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247FBF6-5CE9-4139-997D-0CA7D1CEF094}"/>
                    </a:ext>
                  </a:extLst>
                </p:cNvPr>
                <p:cNvSpPr txBox="1"/>
                <p:nvPr/>
              </p:nvSpPr>
              <p:spPr>
                <a:xfrm>
                  <a:off x="8559188" y="437902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(5)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9B62EF2-DB16-446A-B32F-0D2B710E2220}"/>
                    </a:ext>
                  </a:extLst>
                </p:cNvPr>
                <p:cNvSpPr txBox="1"/>
                <p:nvPr/>
              </p:nvSpPr>
              <p:spPr>
                <a:xfrm>
                  <a:off x="8050360" y="5289076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9ED164-F460-4FE5-A723-BFD65084D436}"/>
                    </a:ext>
                  </a:extLst>
                </p:cNvPr>
                <p:cNvSpPr txBox="1"/>
                <p:nvPr/>
              </p:nvSpPr>
              <p:spPr>
                <a:xfrm>
                  <a:off x="10069126" y="5274671"/>
                  <a:ext cx="8882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6DDE4BF-F3BB-407B-93C3-3664C7737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8171" y="1241575"/>
              <a:ext cx="0" cy="483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647620-80C6-4EDC-A44D-53434827BE7E}"/>
                </a:ext>
              </a:extLst>
            </p:cNvPr>
            <p:cNvCxnSpPr>
              <a:cxnSpLocks/>
            </p:cNvCxnSpPr>
            <p:nvPr/>
          </p:nvCxnSpPr>
          <p:spPr>
            <a:xfrm>
              <a:off x="8548171" y="1241575"/>
              <a:ext cx="3600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66AE8BA-7B62-46D0-9DEF-2D0A0942C8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53066" y="1224741"/>
              <a:ext cx="0" cy="50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152B10-9F08-41A5-940A-548388420033}"/>
              </a:ext>
            </a:extLst>
          </p:cNvPr>
          <p:cNvGrpSpPr/>
          <p:nvPr/>
        </p:nvGrpSpPr>
        <p:grpSpPr>
          <a:xfrm>
            <a:off x="5595691" y="3349166"/>
            <a:ext cx="6840000" cy="1738315"/>
            <a:chOff x="5595691" y="3349166"/>
            <a:chExt cx="6840000" cy="173831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E3909A-27C4-4346-A48C-473BE0FC2CD7}"/>
                </a:ext>
              </a:extLst>
            </p:cNvPr>
            <p:cNvGrpSpPr/>
            <p:nvPr/>
          </p:nvGrpSpPr>
          <p:grpSpPr>
            <a:xfrm>
              <a:off x="5595691" y="3367289"/>
              <a:ext cx="6840000" cy="1720192"/>
              <a:chOff x="5429319" y="4761397"/>
              <a:chExt cx="6840000" cy="172019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058F9EB-8863-4B43-B712-C365E32C87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72" t="43905" r="35403" b="47114"/>
              <a:stretch/>
            </p:blipFill>
            <p:spPr>
              <a:xfrm>
                <a:off x="5429319" y="5822449"/>
                <a:ext cx="6840000" cy="659140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66AF480-E3D1-4F05-BEEF-D1F0F4332202}"/>
                  </a:ext>
                </a:extLst>
              </p:cNvPr>
              <p:cNvGrpSpPr/>
              <p:nvPr/>
            </p:nvGrpSpPr>
            <p:grpSpPr>
              <a:xfrm>
                <a:off x="5458347" y="4761397"/>
                <a:ext cx="6778782" cy="1225041"/>
                <a:chOff x="4275450" y="4379021"/>
                <a:chExt cx="7427805" cy="1460427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6A7C22F2-7101-4068-A1A4-5C315511358E}"/>
                    </a:ext>
                  </a:extLst>
                </p:cNvPr>
                <p:cNvCxnSpPr/>
                <p:nvPr/>
              </p:nvCxnSpPr>
              <p:spPr>
                <a:xfrm>
                  <a:off x="4899564" y="5274671"/>
                  <a:ext cx="22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23177AD-556B-4A5D-B0CB-6DFBE64FAF8A}"/>
                    </a:ext>
                  </a:extLst>
                </p:cNvPr>
                <p:cNvSpPr/>
                <p:nvPr/>
              </p:nvSpPr>
              <p:spPr>
                <a:xfrm>
                  <a:off x="4275450" y="4926328"/>
                  <a:ext cx="540000" cy="540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459E513-C624-426D-893D-00D090C1E982}"/>
                    </a:ext>
                  </a:extLst>
                </p:cNvPr>
                <p:cNvSpPr/>
                <p:nvPr/>
              </p:nvSpPr>
              <p:spPr>
                <a:xfrm>
                  <a:off x="7221851" y="4991641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EED36E3-691F-47E1-855D-746292306BE9}"/>
                    </a:ext>
                  </a:extLst>
                </p:cNvPr>
                <p:cNvSpPr/>
                <p:nvPr/>
              </p:nvSpPr>
              <p:spPr>
                <a:xfrm>
                  <a:off x="11163255" y="4977127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B965238-6B2E-4F88-B6C0-DC60F2CEB28D}"/>
                    </a:ext>
                  </a:extLst>
                </p:cNvPr>
                <p:cNvSpPr txBox="1"/>
                <p:nvPr/>
              </p:nvSpPr>
              <p:spPr>
                <a:xfrm>
                  <a:off x="5706767" y="5296441"/>
                  <a:ext cx="8882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FA64C16-8342-4421-8275-DD4B7A5C7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0471" y="5274671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F050177-E9AA-4840-8AF6-206B5B3A0B5E}"/>
                    </a:ext>
                  </a:extLst>
                </p:cNvPr>
                <p:cNvSpPr/>
                <p:nvPr/>
              </p:nvSpPr>
              <p:spPr>
                <a:xfrm>
                  <a:off x="9233854" y="4984384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2A8A955D-2600-40D0-866F-9C9C7E0D92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90267" y="5252899"/>
                  <a:ext cx="13680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4829E20-1693-4908-852F-793427E2AB4A}"/>
                    </a:ext>
                  </a:extLst>
                </p:cNvPr>
                <p:cNvSpPr txBox="1"/>
                <p:nvPr/>
              </p:nvSpPr>
              <p:spPr>
                <a:xfrm>
                  <a:off x="8559188" y="437902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(5)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C14327-8408-47DD-8BB7-3E8A3EE4CF02}"/>
                    </a:ext>
                  </a:extLst>
                </p:cNvPr>
                <p:cNvSpPr txBox="1"/>
                <p:nvPr/>
              </p:nvSpPr>
              <p:spPr>
                <a:xfrm>
                  <a:off x="8050360" y="5289076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B7D8771-7604-48D9-83D9-8FD1CA42FE7B}"/>
                    </a:ext>
                  </a:extLst>
                </p:cNvPr>
                <p:cNvSpPr txBox="1"/>
                <p:nvPr/>
              </p:nvSpPr>
              <p:spPr>
                <a:xfrm>
                  <a:off x="10069126" y="5274671"/>
                  <a:ext cx="888222" cy="55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(2)</a:t>
                  </a:r>
                  <a:endPara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111F543-64A0-4895-BBDA-58D1CB430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7199" y="3366000"/>
              <a:ext cx="0" cy="483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590A61-197B-457F-94B3-D1C2FB609B53}"/>
                </a:ext>
              </a:extLst>
            </p:cNvPr>
            <p:cNvCxnSpPr>
              <a:cxnSpLocks/>
            </p:cNvCxnSpPr>
            <p:nvPr/>
          </p:nvCxnSpPr>
          <p:spPr>
            <a:xfrm>
              <a:off x="8577199" y="3366000"/>
              <a:ext cx="3600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FB3B62-98F3-441A-ABDC-42AC3B25601C}"/>
                </a:ext>
              </a:extLst>
            </p:cNvPr>
            <p:cNvCxnSpPr>
              <a:cxnSpLocks/>
            </p:cNvCxnSpPr>
            <p:nvPr/>
          </p:nvCxnSpPr>
          <p:spPr>
            <a:xfrm>
              <a:off x="12182094" y="3349166"/>
              <a:ext cx="0" cy="50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4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1.1|17|3.5|2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1588</Words>
  <Application>Microsoft Office PowerPoint</Application>
  <PresentationFormat>Custom</PresentationFormat>
  <Paragraphs>342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 Kumar</dc:creator>
  <cp:lastModifiedBy>Harish Kumar</cp:lastModifiedBy>
  <cp:revision>49</cp:revision>
  <dcterms:created xsi:type="dcterms:W3CDTF">2020-05-07T09:30:16Z</dcterms:created>
  <dcterms:modified xsi:type="dcterms:W3CDTF">2020-05-10T16:31:06Z</dcterms:modified>
</cp:coreProperties>
</file>